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embeddedFontLst>
    <p:embeddedFont>
      <p:font typeface="Roboto"/>
      <p:regular r:id="rId44"/>
      <p:bold r:id="rId45"/>
      <p:italic r:id="rId46"/>
      <p:boldItalic r:id="rId47"/>
    </p:embeddedFont>
    <p:embeddedFont>
      <p:font typeface="Roboto Medium"/>
      <p:regular r:id="rId48"/>
      <p:bold r:id="rId49"/>
      <p:italic r:id="rId50"/>
      <p:boldItalic r:id="rId51"/>
    </p:embeddedFont>
    <p:embeddedFont>
      <p:font typeface="Georama ExtraLight"/>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56" roundtripDataSignature="AMtx7mhNFyfYhc54xyUtkk+sgNaDsOSu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E22552-A644-4890-8BC3-F348EF3C2B66}">
  <a:tblStyle styleId="{55E22552-A644-4890-8BC3-F348EF3C2B6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Roboto-regular.fntdata"/><Relationship Id="rId43" Type="http://schemas.openxmlformats.org/officeDocument/2006/relationships/slide" Target="slides/slide37.xml"/><Relationship Id="rId46" Type="http://schemas.openxmlformats.org/officeDocument/2006/relationships/font" Target="fonts/Roboto-italic.fntdata"/><Relationship Id="rId45"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Medium-regular.fntdata"/><Relationship Id="rId47" Type="http://schemas.openxmlformats.org/officeDocument/2006/relationships/font" Target="fonts/Roboto-boldItalic.fntdata"/><Relationship Id="rId49" Type="http://schemas.openxmlformats.org/officeDocument/2006/relationships/font" Target="fonts/RobotoMedium-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Medium-boldItalic.fntdata"/><Relationship Id="rId50" Type="http://schemas.openxmlformats.org/officeDocument/2006/relationships/font" Target="fonts/RobotoMedium-italic.fntdata"/><Relationship Id="rId53" Type="http://schemas.openxmlformats.org/officeDocument/2006/relationships/font" Target="fonts/GeoramaExtraLight-bold.fntdata"/><Relationship Id="rId52" Type="http://schemas.openxmlformats.org/officeDocument/2006/relationships/font" Target="fonts/GeoramaExtraLight-regular.fntdata"/><Relationship Id="rId11" Type="http://schemas.openxmlformats.org/officeDocument/2006/relationships/slide" Target="slides/slide5.xml"/><Relationship Id="rId55" Type="http://schemas.openxmlformats.org/officeDocument/2006/relationships/font" Target="fonts/GeoramaExtraLight-boldItalic.fntdata"/><Relationship Id="rId10" Type="http://schemas.openxmlformats.org/officeDocument/2006/relationships/slide" Target="slides/slide4.xml"/><Relationship Id="rId54" Type="http://schemas.openxmlformats.org/officeDocument/2006/relationships/font" Target="fonts/GeoramaExtraLight-italic.fntdata"/><Relationship Id="rId13" Type="http://schemas.openxmlformats.org/officeDocument/2006/relationships/slide" Target="slides/slide7.xml"/><Relationship Id="rId12" Type="http://schemas.openxmlformats.org/officeDocument/2006/relationships/slide" Target="slides/slide6.xml"/><Relationship Id="rId56"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 presiging on game sheets or stickers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2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6" name="Google Shape;296;p2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450cd56bc2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g3450cd56bc2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450cd56bc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3450cd56bc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450cd56bc2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g3450cd56bc2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450cd56bc2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g3450cd56bc2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450cd56bc2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g3450cd56bc2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450cd56bc2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g3450cd56bc2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 name="Shape 9"/>
        <p:cNvGrpSpPr/>
        <p:nvPr/>
      </p:nvGrpSpPr>
      <p:grpSpPr>
        <a:xfrm>
          <a:off x="0" y="0"/>
          <a:ext cx="0" cy="0"/>
          <a:chOff x="0" y="0"/>
          <a:chExt cx="0" cy="0"/>
        </a:xfrm>
      </p:grpSpPr>
      <p:sp>
        <p:nvSpPr>
          <p:cNvPr id="10" name="Google Shape;10;p5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 name="Google Shape;11;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Font typeface="Roboto"/>
              <a:buNone/>
              <a:defRPr>
                <a:latin typeface="Roboto"/>
                <a:ea typeface="Roboto"/>
                <a:cs typeface="Roboto"/>
                <a:sym typeface="Roboto"/>
              </a:defRPr>
            </a:lvl1pPr>
            <a:lvl2pPr lvl="1" algn="l">
              <a:lnSpc>
                <a:spcPct val="100000"/>
              </a:lnSpc>
              <a:spcBef>
                <a:spcPts val="0"/>
              </a:spcBef>
              <a:spcAft>
                <a:spcPts val="0"/>
              </a:spcAft>
              <a:buSzPts val="2800"/>
              <a:buFont typeface="Roboto"/>
              <a:buNone/>
              <a:defRPr>
                <a:latin typeface="Roboto"/>
                <a:ea typeface="Roboto"/>
                <a:cs typeface="Roboto"/>
                <a:sym typeface="Roboto"/>
              </a:defRPr>
            </a:lvl2pPr>
            <a:lvl3pPr lvl="2" algn="l">
              <a:lnSpc>
                <a:spcPct val="100000"/>
              </a:lnSpc>
              <a:spcBef>
                <a:spcPts val="0"/>
              </a:spcBef>
              <a:spcAft>
                <a:spcPts val="0"/>
              </a:spcAft>
              <a:buSzPts val="2800"/>
              <a:buFont typeface="Roboto"/>
              <a:buNone/>
              <a:defRPr>
                <a:latin typeface="Roboto"/>
                <a:ea typeface="Roboto"/>
                <a:cs typeface="Roboto"/>
                <a:sym typeface="Roboto"/>
              </a:defRPr>
            </a:lvl3pPr>
            <a:lvl4pPr lvl="3" algn="l">
              <a:lnSpc>
                <a:spcPct val="100000"/>
              </a:lnSpc>
              <a:spcBef>
                <a:spcPts val="0"/>
              </a:spcBef>
              <a:spcAft>
                <a:spcPts val="0"/>
              </a:spcAft>
              <a:buSzPts val="2800"/>
              <a:buFont typeface="Roboto"/>
              <a:buNone/>
              <a:defRPr>
                <a:latin typeface="Roboto"/>
                <a:ea typeface="Roboto"/>
                <a:cs typeface="Roboto"/>
                <a:sym typeface="Roboto"/>
              </a:defRPr>
            </a:lvl4pPr>
            <a:lvl5pPr lvl="4" algn="l">
              <a:lnSpc>
                <a:spcPct val="100000"/>
              </a:lnSpc>
              <a:spcBef>
                <a:spcPts val="0"/>
              </a:spcBef>
              <a:spcAft>
                <a:spcPts val="0"/>
              </a:spcAft>
              <a:buSzPts val="2800"/>
              <a:buFont typeface="Roboto"/>
              <a:buNone/>
              <a:defRPr>
                <a:latin typeface="Roboto"/>
                <a:ea typeface="Roboto"/>
                <a:cs typeface="Roboto"/>
                <a:sym typeface="Roboto"/>
              </a:defRPr>
            </a:lvl5pPr>
            <a:lvl6pPr lvl="5" algn="l">
              <a:lnSpc>
                <a:spcPct val="100000"/>
              </a:lnSpc>
              <a:spcBef>
                <a:spcPts val="0"/>
              </a:spcBef>
              <a:spcAft>
                <a:spcPts val="0"/>
              </a:spcAft>
              <a:buSzPts val="2800"/>
              <a:buFont typeface="Roboto"/>
              <a:buNone/>
              <a:defRPr>
                <a:latin typeface="Roboto"/>
                <a:ea typeface="Roboto"/>
                <a:cs typeface="Roboto"/>
                <a:sym typeface="Roboto"/>
              </a:defRPr>
            </a:lvl6pPr>
            <a:lvl7pPr lvl="6" algn="l">
              <a:lnSpc>
                <a:spcPct val="100000"/>
              </a:lnSpc>
              <a:spcBef>
                <a:spcPts val="0"/>
              </a:spcBef>
              <a:spcAft>
                <a:spcPts val="0"/>
              </a:spcAft>
              <a:buSzPts val="2800"/>
              <a:buFont typeface="Roboto"/>
              <a:buNone/>
              <a:defRPr>
                <a:latin typeface="Roboto"/>
                <a:ea typeface="Roboto"/>
                <a:cs typeface="Roboto"/>
                <a:sym typeface="Roboto"/>
              </a:defRPr>
            </a:lvl7pPr>
            <a:lvl8pPr lvl="7" algn="l">
              <a:lnSpc>
                <a:spcPct val="100000"/>
              </a:lnSpc>
              <a:spcBef>
                <a:spcPts val="0"/>
              </a:spcBef>
              <a:spcAft>
                <a:spcPts val="0"/>
              </a:spcAft>
              <a:buSzPts val="2800"/>
              <a:buFont typeface="Roboto"/>
              <a:buNone/>
              <a:defRPr>
                <a:latin typeface="Roboto"/>
                <a:ea typeface="Roboto"/>
                <a:cs typeface="Roboto"/>
                <a:sym typeface="Roboto"/>
              </a:defRPr>
            </a:lvl8pPr>
            <a:lvl9pPr lvl="8" algn="l">
              <a:lnSpc>
                <a:spcPct val="100000"/>
              </a:lnSpc>
              <a:spcBef>
                <a:spcPts val="0"/>
              </a:spcBef>
              <a:spcAft>
                <a:spcPts val="0"/>
              </a:spcAft>
              <a:buSzPts val="2800"/>
              <a:buFont typeface="Roboto"/>
              <a:buNone/>
              <a:defRPr>
                <a:latin typeface="Roboto"/>
                <a:ea typeface="Roboto"/>
                <a:cs typeface="Roboto"/>
                <a:sym typeface="Roboto"/>
              </a:defRPr>
            </a:lvl9pPr>
          </a:lstStyle>
          <a:p/>
        </p:txBody>
      </p:sp>
      <p:sp>
        <p:nvSpPr>
          <p:cNvPr id="14" name="Google Shape;14;p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Font typeface="Roboto"/>
              <a:buChar char="●"/>
              <a:defRPr>
                <a:latin typeface="Roboto"/>
                <a:ea typeface="Roboto"/>
                <a:cs typeface="Roboto"/>
                <a:sym typeface="Roboto"/>
              </a:defRPr>
            </a:lvl1pPr>
            <a:lvl2pPr indent="-317500" lvl="1" marL="914400" algn="l">
              <a:lnSpc>
                <a:spcPct val="115000"/>
              </a:lnSpc>
              <a:spcBef>
                <a:spcPts val="0"/>
              </a:spcBef>
              <a:spcAft>
                <a:spcPts val="0"/>
              </a:spcAft>
              <a:buSzPts val="1400"/>
              <a:buFont typeface="Roboto"/>
              <a:buChar char="○"/>
              <a:defRPr>
                <a:latin typeface="Roboto"/>
                <a:ea typeface="Roboto"/>
                <a:cs typeface="Roboto"/>
                <a:sym typeface="Roboto"/>
              </a:defRPr>
            </a:lvl2pPr>
            <a:lvl3pPr indent="-317500" lvl="2" marL="1371600" algn="l">
              <a:lnSpc>
                <a:spcPct val="115000"/>
              </a:lnSpc>
              <a:spcBef>
                <a:spcPts val="0"/>
              </a:spcBef>
              <a:spcAft>
                <a:spcPts val="0"/>
              </a:spcAft>
              <a:buSzPts val="1400"/>
              <a:buFont typeface="Roboto"/>
              <a:buChar char="■"/>
              <a:defRPr>
                <a:latin typeface="Roboto"/>
                <a:ea typeface="Roboto"/>
                <a:cs typeface="Roboto"/>
                <a:sym typeface="Roboto"/>
              </a:defRPr>
            </a:lvl3pPr>
            <a:lvl4pPr indent="-317500" lvl="3" marL="1828800" algn="l">
              <a:lnSpc>
                <a:spcPct val="115000"/>
              </a:lnSpc>
              <a:spcBef>
                <a:spcPts val="0"/>
              </a:spcBef>
              <a:spcAft>
                <a:spcPts val="0"/>
              </a:spcAft>
              <a:buSzPts val="1400"/>
              <a:buFont typeface="Roboto"/>
              <a:buChar char="●"/>
              <a:defRPr>
                <a:latin typeface="Roboto"/>
                <a:ea typeface="Roboto"/>
                <a:cs typeface="Roboto"/>
                <a:sym typeface="Roboto"/>
              </a:defRPr>
            </a:lvl4pPr>
            <a:lvl5pPr indent="-317500" lvl="4" marL="2286000" algn="l">
              <a:lnSpc>
                <a:spcPct val="115000"/>
              </a:lnSpc>
              <a:spcBef>
                <a:spcPts val="0"/>
              </a:spcBef>
              <a:spcAft>
                <a:spcPts val="0"/>
              </a:spcAft>
              <a:buSzPts val="1400"/>
              <a:buFont typeface="Roboto"/>
              <a:buChar char="○"/>
              <a:defRPr>
                <a:latin typeface="Roboto"/>
                <a:ea typeface="Roboto"/>
                <a:cs typeface="Roboto"/>
                <a:sym typeface="Roboto"/>
              </a:defRPr>
            </a:lvl5pPr>
            <a:lvl6pPr indent="-317500" lvl="5" marL="2743200" algn="l">
              <a:lnSpc>
                <a:spcPct val="115000"/>
              </a:lnSpc>
              <a:spcBef>
                <a:spcPts val="0"/>
              </a:spcBef>
              <a:spcAft>
                <a:spcPts val="0"/>
              </a:spcAft>
              <a:buSzPts val="1400"/>
              <a:buFont typeface="Roboto"/>
              <a:buChar char="■"/>
              <a:defRPr>
                <a:latin typeface="Roboto"/>
                <a:ea typeface="Roboto"/>
                <a:cs typeface="Roboto"/>
                <a:sym typeface="Roboto"/>
              </a:defRPr>
            </a:lvl6pPr>
            <a:lvl7pPr indent="-317500" lvl="6" marL="3200400" algn="l">
              <a:lnSpc>
                <a:spcPct val="115000"/>
              </a:lnSpc>
              <a:spcBef>
                <a:spcPts val="0"/>
              </a:spcBef>
              <a:spcAft>
                <a:spcPts val="0"/>
              </a:spcAft>
              <a:buSzPts val="1400"/>
              <a:buFont typeface="Roboto"/>
              <a:buChar char="●"/>
              <a:defRPr>
                <a:latin typeface="Roboto"/>
                <a:ea typeface="Roboto"/>
                <a:cs typeface="Roboto"/>
                <a:sym typeface="Roboto"/>
              </a:defRPr>
            </a:lvl7pPr>
            <a:lvl8pPr indent="-317500" lvl="7" marL="3657600" algn="l">
              <a:lnSpc>
                <a:spcPct val="115000"/>
              </a:lnSpc>
              <a:spcBef>
                <a:spcPts val="0"/>
              </a:spcBef>
              <a:spcAft>
                <a:spcPts val="0"/>
              </a:spcAft>
              <a:buSzPts val="1400"/>
              <a:buFont typeface="Roboto"/>
              <a:buChar char="○"/>
              <a:defRPr>
                <a:latin typeface="Roboto"/>
                <a:ea typeface="Roboto"/>
                <a:cs typeface="Roboto"/>
                <a:sym typeface="Roboto"/>
              </a:defRPr>
            </a:lvl8pPr>
            <a:lvl9pPr indent="-317500" lvl="8" marL="4114800" algn="l">
              <a:lnSpc>
                <a:spcPct val="115000"/>
              </a:lnSpc>
              <a:spcBef>
                <a:spcPts val="0"/>
              </a:spcBef>
              <a:spcAft>
                <a:spcPts val="0"/>
              </a:spcAft>
              <a:buSzPts val="1400"/>
              <a:buFont typeface="Roboto"/>
              <a:buChar char="■"/>
              <a:defRPr>
                <a:latin typeface="Roboto"/>
                <a:ea typeface="Roboto"/>
                <a:cs typeface="Roboto"/>
                <a:sym typeface="Roboto"/>
              </a:defRPr>
            </a:lvl9pPr>
          </a:lstStyle>
          <a:p/>
        </p:txBody>
      </p:sp>
      <p:sp>
        <p:nvSpPr>
          <p:cNvPr id="15" name="Google Shape;15;p56"/>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lvl1pPr indent="457200" lvl="0"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457200" lvl="1"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457200" lvl="2"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457200" lvl="3"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457200" lvl="4"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457200" lvl="5"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457200" lvl="6"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457200" lvl="7"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457200" lvl="8"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457200" lvl="0" marL="7772400" rtl="0" algn="ctr">
              <a:spcBef>
                <a:spcPts val="0"/>
              </a:spcBef>
              <a:spcAft>
                <a:spcPts val="0"/>
              </a:spcAft>
              <a:buNone/>
            </a:pPr>
            <a:r>
              <a:t/>
            </a:r>
            <a:endParaRPr/>
          </a:p>
        </p:txBody>
      </p:sp>
      <p:pic>
        <p:nvPicPr>
          <p:cNvPr id="16" name="Google Shape;16;p56"/>
          <p:cNvPicPr preferRelativeResize="0"/>
          <p:nvPr/>
        </p:nvPicPr>
        <p:blipFill rotWithShape="1">
          <a:blip r:embed="rId2">
            <a:alphaModFix/>
          </a:blip>
          <a:srcRect b="0" l="0" r="0" t="0"/>
          <a:stretch/>
        </p:blipFill>
        <p:spPr>
          <a:xfrm>
            <a:off x="8319373" y="38146"/>
            <a:ext cx="701775" cy="7103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1C232"/>
        </a:solidFill>
      </p:bgPr>
    </p:bg>
    <p:spTree>
      <p:nvGrpSpPr>
        <p:cNvPr id="17" name="Shape 17"/>
        <p:cNvGrpSpPr/>
        <p:nvPr/>
      </p:nvGrpSpPr>
      <p:grpSpPr>
        <a:xfrm>
          <a:off x="0" y="0"/>
          <a:ext cx="0" cy="0"/>
          <a:chOff x="0" y="0"/>
          <a:chExt cx="0" cy="0"/>
        </a:xfrm>
      </p:grpSpPr>
      <p:sp>
        <p:nvSpPr>
          <p:cNvPr id="18" name="Google Shape;18;p5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1pPr>
            <a:lvl2pPr lvl="1"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2pPr>
            <a:lvl3pPr lvl="2"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3pPr>
            <a:lvl4pPr lvl="3"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4pPr>
            <a:lvl5pPr lvl="4"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5pPr>
            <a:lvl6pPr lvl="5"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6pPr>
            <a:lvl7pPr lvl="6"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7pPr>
            <a:lvl8pPr lvl="7"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8pPr>
            <a:lvl9pPr lvl="8" algn="ctr">
              <a:lnSpc>
                <a:spcPct val="100000"/>
              </a:lnSpc>
              <a:spcBef>
                <a:spcPts val="0"/>
              </a:spcBef>
              <a:spcAft>
                <a:spcPts val="0"/>
              </a:spcAft>
              <a:buClr>
                <a:schemeClr val="dk2"/>
              </a:buClr>
              <a:buSzPts val="3600"/>
              <a:buFont typeface="Roboto Medium"/>
              <a:buNone/>
              <a:defRPr sz="3600">
                <a:solidFill>
                  <a:schemeClr val="dk2"/>
                </a:solidFill>
                <a:latin typeface="Roboto Medium"/>
                <a:ea typeface="Roboto Medium"/>
                <a:cs typeface="Roboto Medium"/>
                <a:sym typeface="Roboto Medium"/>
              </a:defRPr>
            </a:lvl9pPr>
          </a:lstStyle>
          <a:p/>
        </p:txBody>
      </p:sp>
      <p:sp>
        <p:nvSpPr>
          <p:cNvPr id="19" name="Google Shape;19;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0" name="Shape 20"/>
        <p:cNvGrpSpPr/>
        <p:nvPr/>
      </p:nvGrpSpPr>
      <p:grpSpPr>
        <a:xfrm>
          <a:off x="0" y="0"/>
          <a:ext cx="0" cy="0"/>
          <a:chOff x="0" y="0"/>
          <a:chExt cx="0" cy="0"/>
        </a:xfrm>
      </p:grpSpPr>
      <p:sp>
        <p:nvSpPr>
          <p:cNvPr id="21" name="Google Shape;21;p58"/>
          <p:cNvSpPr/>
          <p:nvPr/>
        </p:nvSpPr>
        <p:spPr>
          <a:xfrm>
            <a:off x="-1725" y="-125"/>
            <a:ext cx="4572000" cy="47499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58"/>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5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1pPr>
            <a:lvl2pPr lvl="1"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2pPr>
            <a:lvl3pPr lvl="2"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3pPr>
            <a:lvl4pPr lvl="3"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4pPr>
            <a:lvl5pPr lvl="4"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5pPr>
            <a:lvl6pPr lvl="5"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6pPr>
            <a:lvl7pPr lvl="6"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7pPr>
            <a:lvl8pPr lvl="7"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8pPr>
            <a:lvl9pPr lvl="8" algn="ctr">
              <a:lnSpc>
                <a:spcPct val="100000"/>
              </a:lnSpc>
              <a:spcBef>
                <a:spcPts val="0"/>
              </a:spcBef>
              <a:spcAft>
                <a:spcPts val="0"/>
              </a:spcAft>
              <a:buClr>
                <a:schemeClr val="dk2"/>
              </a:buClr>
              <a:buSzPts val="4200"/>
              <a:buFont typeface="Roboto Medium"/>
              <a:buNone/>
              <a:defRPr sz="4200">
                <a:solidFill>
                  <a:schemeClr val="dk2"/>
                </a:solidFill>
                <a:latin typeface="Roboto Medium"/>
                <a:ea typeface="Roboto Medium"/>
                <a:cs typeface="Roboto Medium"/>
                <a:sym typeface="Roboto Medium"/>
              </a:defRPr>
            </a:lvl9pPr>
          </a:lstStyle>
          <a:p/>
        </p:txBody>
      </p:sp>
      <p:sp>
        <p:nvSpPr>
          <p:cNvPr id="24" name="Google Shape;24;p5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1pPr>
            <a:lvl2pPr lvl="1"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2pPr>
            <a:lvl3pPr lvl="2"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3pPr>
            <a:lvl4pPr lvl="3"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4pPr>
            <a:lvl5pPr lvl="4"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5pPr>
            <a:lvl6pPr lvl="5"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6pPr>
            <a:lvl7pPr lvl="6"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7pPr>
            <a:lvl8pPr lvl="7"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8pPr>
            <a:lvl9pPr lvl="8" algn="ctr">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9pPr>
          </a:lstStyle>
          <a:p/>
        </p:txBody>
      </p:sp>
      <p:sp>
        <p:nvSpPr>
          <p:cNvPr id="25" name="Google Shape;25;p5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Font typeface="Roboto Medium"/>
              <a:buChar char="●"/>
              <a:defRPr>
                <a:latin typeface="Roboto Medium"/>
                <a:ea typeface="Roboto Medium"/>
                <a:cs typeface="Roboto Medium"/>
                <a:sym typeface="Roboto Medium"/>
              </a:defRPr>
            </a:lvl1pPr>
            <a:lvl2pPr indent="-317500" lvl="1" marL="9144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2pPr>
            <a:lvl3pPr indent="-317500" lvl="2" marL="13716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3pPr>
            <a:lvl4pPr indent="-317500" lvl="3" marL="18288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4pPr>
            <a:lvl5pPr indent="-317500" lvl="4" marL="22860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5pPr>
            <a:lvl6pPr indent="-317500" lvl="5" marL="27432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6pPr>
            <a:lvl7pPr indent="-317500" lvl="6" marL="32004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7pPr>
            <a:lvl8pPr indent="-317500" lvl="7" marL="36576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8pPr>
            <a:lvl9pPr indent="-317500" lvl="8" marL="4114800" algn="l">
              <a:lnSpc>
                <a:spcPct val="115000"/>
              </a:lnSpc>
              <a:spcBef>
                <a:spcPts val="0"/>
              </a:spcBef>
              <a:spcAft>
                <a:spcPts val="0"/>
              </a:spcAft>
              <a:buSzPts val="1400"/>
              <a:buFont typeface="Roboto Medium"/>
              <a:buChar char="■"/>
              <a:defRPr>
                <a:latin typeface="Roboto Medium"/>
                <a:ea typeface="Roboto Medium"/>
                <a:cs typeface="Roboto Medium"/>
                <a:sym typeface="Roboto Medium"/>
              </a:defRPr>
            </a:lvl9pPr>
          </a:lstStyle>
          <a:p/>
        </p:txBody>
      </p:sp>
      <p:sp>
        <p:nvSpPr>
          <p:cNvPr id="26" name="Google Shape;26;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7" name="Google Shape;27;p58"/>
          <p:cNvPicPr preferRelativeResize="0"/>
          <p:nvPr/>
        </p:nvPicPr>
        <p:blipFill rotWithShape="1">
          <a:blip r:embed="rId2">
            <a:alphaModFix/>
          </a:blip>
          <a:srcRect b="0" l="0" r="0" t="0"/>
          <a:stretch/>
        </p:blipFill>
        <p:spPr>
          <a:xfrm>
            <a:off x="8319373" y="38146"/>
            <a:ext cx="701775" cy="710350"/>
          </a:xfrm>
          <a:prstGeom prst="rect">
            <a:avLst/>
          </a:prstGeom>
          <a:noFill/>
          <a:ln>
            <a:noFill/>
          </a:ln>
        </p:spPr>
      </p:pic>
      <p:sp>
        <p:nvSpPr>
          <p:cNvPr id="28" name="Google Shape;28;p58"/>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lvl1pPr indent="457200" lvl="0"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457200" lvl="1"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457200" lvl="2"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457200" lvl="3"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457200" lvl="4"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457200" lvl="5"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457200" lvl="6"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457200" lvl="7"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457200" lvl="8" marL="777240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457200" lvl="0" marL="777240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2"/>
        </a:solidFill>
      </p:bgPr>
    </p:bg>
    <p:spTree>
      <p:nvGrpSpPr>
        <p:cNvPr id="29" name="Shape 29"/>
        <p:cNvGrpSpPr/>
        <p:nvPr/>
      </p:nvGrpSpPr>
      <p:grpSpPr>
        <a:xfrm>
          <a:off x="0" y="0"/>
          <a:ext cx="0" cy="0"/>
          <a:chOff x="0" y="0"/>
          <a:chExt cx="0" cy="0"/>
        </a:xfrm>
      </p:grpSpPr>
      <p:sp>
        <p:nvSpPr>
          <p:cNvPr id="30" name="Google Shape;30;p59"/>
          <p:cNvSpPr txBox="1"/>
          <p:nvPr>
            <p:ph type="ctrTitle"/>
          </p:nvPr>
        </p:nvSpPr>
        <p:spPr>
          <a:xfrm>
            <a:off x="311700" y="1125575"/>
            <a:ext cx="5560200" cy="205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1pPr>
            <a:lvl2pPr lvl="1"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2pPr>
            <a:lvl3pPr lvl="2"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3pPr>
            <a:lvl4pPr lvl="3"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4pPr>
            <a:lvl5pPr lvl="4"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5pPr>
            <a:lvl6pPr lvl="5"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6pPr>
            <a:lvl7pPr lvl="6"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7pPr>
            <a:lvl8pPr lvl="7"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8pPr>
            <a:lvl9pPr lvl="8" algn="l">
              <a:lnSpc>
                <a:spcPct val="100000"/>
              </a:lnSpc>
              <a:spcBef>
                <a:spcPts val="0"/>
              </a:spcBef>
              <a:spcAft>
                <a:spcPts val="0"/>
              </a:spcAft>
              <a:buClr>
                <a:srgbClr val="F1C232"/>
              </a:buClr>
              <a:buSzPts val="5200"/>
              <a:buFont typeface="Roboto Medium"/>
              <a:buNone/>
              <a:defRPr sz="5200">
                <a:solidFill>
                  <a:srgbClr val="F1C232"/>
                </a:solidFill>
                <a:latin typeface="Roboto Medium"/>
                <a:ea typeface="Roboto Medium"/>
                <a:cs typeface="Roboto Medium"/>
                <a:sym typeface="Roboto Medium"/>
              </a:defRPr>
            </a:lvl9pPr>
          </a:lstStyle>
          <a:p/>
        </p:txBody>
      </p:sp>
      <p:sp>
        <p:nvSpPr>
          <p:cNvPr id="31" name="Google Shape;31;p59"/>
          <p:cNvSpPr txBox="1"/>
          <p:nvPr>
            <p:ph idx="1" type="subTitle"/>
          </p:nvPr>
        </p:nvSpPr>
        <p:spPr>
          <a:xfrm>
            <a:off x="311700" y="3215125"/>
            <a:ext cx="55602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1pPr>
            <a:lvl2pPr lvl="1"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2pPr>
            <a:lvl3pPr lvl="2"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3pPr>
            <a:lvl4pPr lvl="3"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4pPr>
            <a:lvl5pPr lvl="4"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5pPr>
            <a:lvl6pPr lvl="5"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6pPr>
            <a:lvl7pPr lvl="6"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7pPr>
            <a:lvl8pPr lvl="7"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8pPr>
            <a:lvl9pPr lvl="8" algn="l">
              <a:lnSpc>
                <a:spcPct val="100000"/>
              </a:lnSpc>
              <a:spcBef>
                <a:spcPts val="0"/>
              </a:spcBef>
              <a:spcAft>
                <a:spcPts val="0"/>
              </a:spcAft>
              <a:buClr>
                <a:srgbClr val="F1C232"/>
              </a:buClr>
              <a:buSzPts val="2800"/>
              <a:buFont typeface="Roboto Medium"/>
              <a:buNone/>
              <a:defRPr sz="2800">
                <a:solidFill>
                  <a:srgbClr val="F1C232"/>
                </a:solidFill>
                <a:latin typeface="Roboto Medium"/>
                <a:ea typeface="Roboto Medium"/>
                <a:cs typeface="Roboto Medium"/>
                <a:sym typeface="Roboto Medium"/>
              </a:defRPr>
            </a:lvl9pPr>
          </a:lstStyle>
          <a:p/>
        </p:txBody>
      </p:sp>
      <p:sp>
        <p:nvSpPr>
          <p:cNvPr id="32" name="Google Shape;32;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3" name="Google Shape;33;p59"/>
          <p:cNvPicPr preferRelativeResize="0"/>
          <p:nvPr/>
        </p:nvPicPr>
        <p:blipFill rotWithShape="1">
          <a:blip r:embed="rId2">
            <a:alphaModFix/>
          </a:blip>
          <a:srcRect b="0" l="0" r="0" t="0"/>
          <a:stretch/>
        </p:blipFill>
        <p:spPr>
          <a:xfrm>
            <a:off x="7417645" y="3469454"/>
            <a:ext cx="1394700" cy="1411775"/>
          </a:xfrm>
          <a:prstGeom prst="rect">
            <a:avLst/>
          </a:prstGeom>
          <a:noFill/>
          <a:ln>
            <a:noFill/>
          </a:ln>
        </p:spPr>
      </p:pic>
      <p:sp>
        <p:nvSpPr>
          <p:cNvPr id="34" name="Google Shape;34;p59"/>
          <p:cNvSpPr txBox="1"/>
          <p:nvPr>
            <p:ph idx="2" type="subTitle"/>
          </p:nvPr>
        </p:nvSpPr>
        <p:spPr>
          <a:xfrm>
            <a:off x="311700" y="3927175"/>
            <a:ext cx="55602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1pPr>
            <a:lvl2pPr lvl="1"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2pPr>
            <a:lvl3pPr lvl="2"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3pPr>
            <a:lvl4pPr lvl="3"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4pPr>
            <a:lvl5pPr lvl="4"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5pPr>
            <a:lvl6pPr lvl="5"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6pPr>
            <a:lvl7pPr lvl="6"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7pPr>
            <a:lvl8pPr lvl="7"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8pPr>
            <a:lvl9pPr lvl="8" algn="l">
              <a:lnSpc>
                <a:spcPct val="100000"/>
              </a:lnSpc>
              <a:spcBef>
                <a:spcPts val="0"/>
              </a:spcBef>
              <a:spcAft>
                <a:spcPts val="0"/>
              </a:spcAft>
              <a:buClr>
                <a:srgbClr val="F1C232"/>
              </a:buClr>
              <a:buSzPts val="2000"/>
              <a:buFont typeface="Roboto"/>
              <a:buNone/>
              <a:defRPr sz="2000">
                <a:solidFill>
                  <a:srgbClr val="F1C232"/>
                </a:solidFill>
                <a:latin typeface="Roboto"/>
                <a:ea typeface="Roboto"/>
                <a:cs typeface="Roboto"/>
                <a:sym typeface="Roboto"/>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p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6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p6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9" name="Google Shape;39;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 name="Shape 43"/>
        <p:cNvGrpSpPr/>
        <p:nvPr/>
      </p:nvGrpSpPr>
      <p:grpSpPr>
        <a:xfrm>
          <a:off x="0" y="0"/>
          <a:ext cx="0" cy="0"/>
          <a:chOff x="0" y="0"/>
          <a:chExt cx="0" cy="0"/>
        </a:xfrm>
      </p:grpSpPr>
      <p:sp>
        <p:nvSpPr>
          <p:cNvPr id="44" name="Google Shape;44;p6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5" name="Google Shape;45;p6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6" name="Google Shape;46;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6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9" name="Google Shape;4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52" name="Shape 52"/>
        <p:cNvGrpSpPr/>
        <p:nvPr/>
      </p:nvGrpSpPr>
      <p:grpSpPr>
        <a:xfrm>
          <a:off x="0" y="0"/>
          <a:ext cx="0" cy="0"/>
          <a:chOff x="0" y="0"/>
          <a:chExt cx="0" cy="0"/>
        </a:xfrm>
      </p:grpSpPr>
      <p:sp>
        <p:nvSpPr>
          <p:cNvPr id="53" name="Google Shape;53;p65"/>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65"/>
          <p:cNvSpPr/>
          <p:nvPr/>
        </p:nvSpPr>
        <p:spPr>
          <a:xfrm flipH="1">
            <a:off x="8246400" y="4245875"/>
            <a:ext cx="897600" cy="897600"/>
          </a:xfrm>
          <a:prstGeom prst="round1Rect">
            <a:avLst>
              <a:gd fmla="val 16667" name="adj"/>
            </a:avLst>
          </a:prstGeom>
          <a:solidFill>
            <a:schemeClr val="lt1">
              <a:alpha val="6784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65"/>
          <p:cNvSpPr txBox="1"/>
          <p:nvPr>
            <p:ph type="ctrTitle"/>
          </p:nvPr>
        </p:nvSpPr>
        <p:spPr>
          <a:xfrm>
            <a:off x="390525" y="1819275"/>
            <a:ext cx="8222100" cy="93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56" name="Google Shape;56;p65"/>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57" name="Google Shape;57;p65"/>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_1_1">
    <p:bg>
      <p:bgPr>
        <a:solidFill>
          <a:schemeClr val="accent1"/>
        </a:solidFill>
      </p:bgPr>
    </p:bg>
    <p:spTree>
      <p:nvGrpSpPr>
        <p:cNvPr id="58" name="Shape 58"/>
        <p:cNvGrpSpPr/>
        <p:nvPr/>
      </p:nvGrpSpPr>
      <p:grpSpPr>
        <a:xfrm>
          <a:off x="0" y="0"/>
          <a:ext cx="0" cy="0"/>
          <a:chOff x="0" y="0"/>
          <a:chExt cx="0" cy="0"/>
        </a:xfrm>
      </p:grpSpPr>
      <p:sp>
        <p:nvSpPr>
          <p:cNvPr id="59" name="Google Shape;59;p66"/>
          <p:cNvSpPr txBox="1"/>
          <p:nvPr>
            <p:ph idx="12" type="sldNum"/>
          </p:nvPr>
        </p:nvSpPr>
        <p:spPr>
          <a:xfrm>
            <a:off x="8171425" y="4663225"/>
            <a:ext cx="8250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66"/>
          <p:cNvSpPr/>
          <p:nvPr>
            <p:ph idx="2" type="pic"/>
          </p:nvPr>
        </p:nvSpPr>
        <p:spPr>
          <a:xfrm>
            <a:off x="0" y="0"/>
            <a:ext cx="4572000" cy="5143500"/>
          </a:xfrm>
          <a:prstGeom prst="rect">
            <a:avLst/>
          </a:prstGeom>
          <a:noFill/>
          <a:ln>
            <a:noFill/>
          </a:ln>
        </p:spPr>
      </p:sp>
      <p:sp>
        <p:nvSpPr>
          <p:cNvPr id="61" name="Google Shape;61;p66"/>
          <p:cNvSpPr txBox="1"/>
          <p:nvPr>
            <p:ph idx="1" type="body"/>
          </p:nvPr>
        </p:nvSpPr>
        <p:spPr>
          <a:xfrm>
            <a:off x="4803700" y="3104400"/>
            <a:ext cx="4028700" cy="1696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Font typeface="Georama Light"/>
              <a:buChar char="●"/>
              <a:defRPr/>
            </a:lvl1pPr>
            <a:lvl2pPr indent="-317500" lvl="1" marL="914400" algn="l">
              <a:lnSpc>
                <a:spcPct val="115000"/>
              </a:lnSpc>
              <a:spcBef>
                <a:spcPts val="0"/>
              </a:spcBef>
              <a:spcAft>
                <a:spcPts val="0"/>
              </a:spcAft>
              <a:buSzPts val="1400"/>
              <a:buFont typeface="Georama Light"/>
              <a:buChar char="○"/>
              <a:defRPr/>
            </a:lvl2pPr>
            <a:lvl3pPr indent="-317500" lvl="2" marL="1371600" algn="l">
              <a:lnSpc>
                <a:spcPct val="115000"/>
              </a:lnSpc>
              <a:spcBef>
                <a:spcPts val="0"/>
              </a:spcBef>
              <a:spcAft>
                <a:spcPts val="0"/>
              </a:spcAft>
              <a:buSzPts val="1400"/>
              <a:buFont typeface="Georama Light"/>
              <a:buChar char="■"/>
              <a:defRPr/>
            </a:lvl3pPr>
            <a:lvl4pPr indent="-317500" lvl="3" marL="1828800" algn="l">
              <a:lnSpc>
                <a:spcPct val="115000"/>
              </a:lnSpc>
              <a:spcBef>
                <a:spcPts val="0"/>
              </a:spcBef>
              <a:spcAft>
                <a:spcPts val="0"/>
              </a:spcAft>
              <a:buSzPts val="1400"/>
              <a:buFont typeface="Georama Light"/>
              <a:buChar char="●"/>
              <a:defRPr/>
            </a:lvl4pPr>
            <a:lvl5pPr indent="-317500" lvl="4" marL="2286000" algn="l">
              <a:lnSpc>
                <a:spcPct val="115000"/>
              </a:lnSpc>
              <a:spcBef>
                <a:spcPts val="0"/>
              </a:spcBef>
              <a:spcAft>
                <a:spcPts val="0"/>
              </a:spcAft>
              <a:buSzPts val="1400"/>
              <a:buFont typeface="Georama Light"/>
              <a:buChar char="○"/>
              <a:defRPr/>
            </a:lvl5pPr>
            <a:lvl6pPr indent="-317500" lvl="5" marL="2743200" algn="l">
              <a:lnSpc>
                <a:spcPct val="115000"/>
              </a:lnSpc>
              <a:spcBef>
                <a:spcPts val="0"/>
              </a:spcBef>
              <a:spcAft>
                <a:spcPts val="0"/>
              </a:spcAft>
              <a:buSzPts val="1400"/>
              <a:buFont typeface="Georama Light"/>
              <a:buChar char="■"/>
              <a:defRPr/>
            </a:lvl6pPr>
            <a:lvl7pPr indent="-317500" lvl="6" marL="3200400" algn="l">
              <a:lnSpc>
                <a:spcPct val="115000"/>
              </a:lnSpc>
              <a:spcBef>
                <a:spcPts val="0"/>
              </a:spcBef>
              <a:spcAft>
                <a:spcPts val="0"/>
              </a:spcAft>
              <a:buSzPts val="1400"/>
              <a:buFont typeface="Georama Light"/>
              <a:buChar char="●"/>
              <a:defRPr/>
            </a:lvl7pPr>
            <a:lvl8pPr indent="-317500" lvl="7" marL="3657600" algn="l">
              <a:lnSpc>
                <a:spcPct val="115000"/>
              </a:lnSpc>
              <a:spcBef>
                <a:spcPts val="0"/>
              </a:spcBef>
              <a:spcAft>
                <a:spcPts val="0"/>
              </a:spcAft>
              <a:buSzPts val="1400"/>
              <a:buFont typeface="Georama Light"/>
              <a:buChar char="○"/>
              <a:defRPr/>
            </a:lvl8pPr>
            <a:lvl9pPr indent="-317500" lvl="8" marL="4114800" algn="l">
              <a:lnSpc>
                <a:spcPct val="115000"/>
              </a:lnSpc>
              <a:spcBef>
                <a:spcPts val="0"/>
              </a:spcBef>
              <a:spcAft>
                <a:spcPts val="0"/>
              </a:spcAft>
              <a:buSzPts val="1400"/>
              <a:buFont typeface="Georama Light"/>
              <a:buChar char="■"/>
              <a:defRPr/>
            </a:lvl9pPr>
          </a:lstStyle>
          <a:p/>
        </p:txBody>
      </p:sp>
      <p:sp>
        <p:nvSpPr>
          <p:cNvPr id="62" name="Google Shape;62;p66"/>
          <p:cNvSpPr txBox="1"/>
          <p:nvPr>
            <p:ph type="title"/>
          </p:nvPr>
        </p:nvSpPr>
        <p:spPr>
          <a:xfrm>
            <a:off x="4803700" y="370700"/>
            <a:ext cx="4028700" cy="1576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1pPr>
            <a:lvl2pPr lvl="1"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2pPr>
            <a:lvl3pPr lvl="2"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3pPr>
            <a:lvl4pPr lvl="3"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4pPr>
            <a:lvl5pPr lvl="4"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5pPr>
            <a:lvl6pPr lvl="5"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6pPr>
            <a:lvl7pPr lvl="6"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7pPr>
            <a:lvl8pPr lvl="7"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8pPr>
            <a:lvl9pPr lvl="8" algn="l">
              <a:lnSpc>
                <a:spcPct val="100000"/>
              </a:lnSpc>
              <a:spcBef>
                <a:spcPts val="0"/>
              </a:spcBef>
              <a:spcAft>
                <a:spcPts val="0"/>
              </a:spcAft>
              <a:buSzPts val="2800"/>
              <a:buFont typeface="Georama ExtraLight"/>
              <a:buNone/>
              <a:defRPr>
                <a:latin typeface="Georama ExtraLight"/>
                <a:ea typeface="Georama ExtraLight"/>
                <a:cs typeface="Georama ExtraLight"/>
                <a:sym typeface="Georama ExtraLight"/>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bg>
      <p:bgPr>
        <a:solidFill>
          <a:schemeClr val="accent6"/>
        </a:solidFill>
      </p:bgPr>
    </p:bg>
    <p:spTree>
      <p:nvGrpSpPr>
        <p:cNvPr id="63" name="Shape 63"/>
        <p:cNvGrpSpPr/>
        <p:nvPr/>
      </p:nvGrpSpPr>
      <p:grpSpPr>
        <a:xfrm>
          <a:off x="0" y="0"/>
          <a:ext cx="0" cy="0"/>
          <a:chOff x="0" y="0"/>
          <a:chExt cx="0" cy="0"/>
        </a:xfrm>
      </p:grpSpPr>
      <p:sp>
        <p:nvSpPr>
          <p:cNvPr id="64" name="Google Shape;64;p67"/>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67"/>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67"/>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67"/>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 name="Google Shape;68;p67"/>
          <p:cNvGrpSpPr/>
          <p:nvPr/>
        </p:nvGrpSpPr>
        <p:grpSpPr>
          <a:xfrm>
            <a:off x="255200" y="592"/>
            <a:ext cx="2250363" cy="1044300"/>
            <a:chOff x="255200" y="592"/>
            <a:chExt cx="2250363" cy="1044300"/>
          </a:xfrm>
        </p:grpSpPr>
        <p:sp>
          <p:nvSpPr>
            <p:cNvPr id="69" name="Google Shape;69;p67"/>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67"/>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67"/>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2" name="Google Shape;72;p67"/>
          <p:cNvGrpSpPr/>
          <p:nvPr/>
        </p:nvGrpSpPr>
        <p:grpSpPr>
          <a:xfrm>
            <a:off x="905395" y="592"/>
            <a:ext cx="2250363" cy="1044300"/>
            <a:chOff x="905395" y="592"/>
            <a:chExt cx="2250363" cy="1044300"/>
          </a:xfrm>
        </p:grpSpPr>
        <p:sp>
          <p:nvSpPr>
            <p:cNvPr id="73" name="Google Shape;73;p67"/>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67"/>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67"/>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6" name="Google Shape;76;p67"/>
          <p:cNvGrpSpPr/>
          <p:nvPr/>
        </p:nvGrpSpPr>
        <p:grpSpPr>
          <a:xfrm>
            <a:off x="7057468" y="5088"/>
            <a:ext cx="1851281" cy="752108"/>
            <a:chOff x="6917201" y="0"/>
            <a:chExt cx="2227776" cy="863400"/>
          </a:xfrm>
        </p:grpSpPr>
        <p:sp>
          <p:nvSpPr>
            <p:cNvPr id="77" name="Google Shape;77;p67"/>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67"/>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67"/>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0" name="Google Shape;80;p67"/>
          <p:cNvGrpSpPr/>
          <p:nvPr/>
        </p:nvGrpSpPr>
        <p:grpSpPr>
          <a:xfrm>
            <a:off x="6553032" y="4217852"/>
            <a:ext cx="2389067" cy="925737"/>
            <a:chOff x="6917201" y="0"/>
            <a:chExt cx="2227776" cy="863400"/>
          </a:xfrm>
        </p:grpSpPr>
        <p:sp>
          <p:nvSpPr>
            <p:cNvPr id="81" name="Google Shape;81;p67"/>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67"/>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67"/>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4" name="Google Shape;84;p67"/>
          <p:cNvGrpSpPr/>
          <p:nvPr/>
        </p:nvGrpSpPr>
        <p:grpSpPr>
          <a:xfrm>
            <a:off x="199149" y="4055652"/>
            <a:ext cx="2795413" cy="1083308"/>
            <a:chOff x="6917201" y="0"/>
            <a:chExt cx="2227776" cy="863400"/>
          </a:xfrm>
        </p:grpSpPr>
        <p:sp>
          <p:nvSpPr>
            <p:cNvPr id="85" name="Google Shape;85;p67"/>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67"/>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67"/>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 name="Google Shape;88;p67"/>
          <p:cNvSpPr txBox="1"/>
          <p:nvPr>
            <p:ph type="ctrTitle"/>
          </p:nvPr>
        </p:nvSpPr>
        <p:spPr>
          <a:xfrm>
            <a:off x="1858703" y="1822833"/>
            <a:ext cx="5361300" cy="14481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89" name="Google Shape;89;p67"/>
          <p:cNvSpPr txBox="1"/>
          <p:nvPr>
            <p:ph idx="1" type="subTitle"/>
          </p:nvPr>
        </p:nvSpPr>
        <p:spPr>
          <a:xfrm>
            <a:off x="1858700" y="3413158"/>
            <a:ext cx="5361300" cy="52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90" name="Google Shape;90;p67"/>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5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hyperlink" Target="https://stats.caha.timetoscore.com/submit-scoresheet.php" TargetMode="External"/><Relationship Id="rId7"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docs.google.com/forms/d/e/1FAIpQLSfiDj-lEUl_W66nW9ahX7Y8P19Difd8hjMVvmaUSezkG0j9gw/viewfor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www.caha.com/tournament_list.pl" TargetMode="External"/><Relationship Id="rId4" Type="http://schemas.openxmlformats.org/officeDocument/2006/relationships/hyperlink" Target="https://www.usahockey.com/tournament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3.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hyperlink" Target="mailto:vp@norcalyouthhockey.org" TargetMode="External"/><Relationship Id="rId4" Type="http://schemas.openxmlformats.org/officeDocument/2006/relationships/hyperlink" Target="mailto:gm@norcalyouthhockey.or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hyperlink" Target="mailto:vp@norcalyouthhockey.org" TargetMode="External"/><Relationship Id="rId4" Type="http://schemas.openxmlformats.org/officeDocument/2006/relationships/hyperlink" Target="mailto:gm@norcalyouthhockey.or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hyperlink" Target="mailto:vp@norcalyouthhockey.org" TargetMode="External"/><Relationship Id="rId4" Type="http://schemas.openxmlformats.org/officeDocument/2006/relationships/hyperlink" Target="mailto:gm@norcalyouthhockey.or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hyperlink" Target="https://www.norcalyouthhockey.org/Managers.html" TargetMode="Externa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www.usahockey.com/rulesandresources" TargetMode="External"/><Relationship Id="rId4" Type="http://schemas.openxmlformats.org/officeDocument/2006/relationships/hyperlink" Target="http://www.caha.com/view.pl?p=guidebook.htm" TargetMode="External"/><Relationship Id="rId5" Type="http://schemas.openxmlformats.org/officeDocument/2006/relationships/hyperlink" Target="https://norcalyouthhockey.org/Rules.html" TargetMode="External"/><Relationship Id="rId6" Type="http://schemas.openxmlformats.org/officeDocument/2006/relationships/hyperlink" Target="https://www.youtube.com/watch?v=9DfHf3bu8gE" TargetMode="External"/><Relationship Id="rId7" Type="http://schemas.openxmlformats.org/officeDocument/2006/relationships/image" Target="../media/image17.png"/><Relationship Id="rId8"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6666"/>
        </a:solidFill>
      </p:bgPr>
    </p:bg>
    <p:spTree>
      <p:nvGrpSpPr>
        <p:cNvPr id="94" name="Shape 94"/>
        <p:cNvGrpSpPr/>
        <p:nvPr/>
      </p:nvGrpSpPr>
      <p:grpSpPr>
        <a:xfrm>
          <a:off x="0" y="0"/>
          <a:ext cx="0" cy="0"/>
          <a:chOff x="0" y="0"/>
          <a:chExt cx="0" cy="0"/>
        </a:xfrm>
      </p:grpSpPr>
      <p:sp>
        <p:nvSpPr>
          <p:cNvPr id="95" name="Google Shape;95;p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Clr>
                <a:schemeClr val="dk1"/>
              </a:buClr>
              <a:buSzPts val="4400"/>
              <a:buFont typeface="Arial"/>
              <a:buNone/>
            </a:pPr>
            <a:r>
              <a:rPr lang="en" sz="4400">
                <a:solidFill>
                  <a:srgbClr val="F1C232"/>
                </a:solidFill>
                <a:latin typeface="Roboto Medium"/>
                <a:ea typeface="Roboto Medium"/>
                <a:cs typeface="Roboto Medium"/>
                <a:sym typeface="Roboto Medium"/>
              </a:rPr>
              <a:t>Welcome</a:t>
            </a:r>
            <a:br>
              <a:rPr lang="en" sz="4400">
                <a:solidFill>
                  <a:srgbClr val="F1C232"/>
                </a:solidFill>
                <a:latin typeface="Roboto Medium"/>
                <a:ea typeface="Roboto Medium"/>
                <a:cs typeface="Roboto Medium"/>
                <a:sym typeface="Roboto Medium"/>
              </a:rPr>
            </a:br>
            <a:r>
              <a:rPr lang="en" sz="4400">
                <a:solidFill>
                  <a:srgbClr val="F1C232"/>
                </a:solidFill>
                <a:latin typeface="Roboto Medium"/>
                <a:ea typeface="Roboto Medium"/>
                <a:cs typeface="Roboto Medium"/>
                <a:sym typeface="Roboto Medium"/>
              </a:rPr>
              <a:t>NorCal</a:t>
            </a:r>
            <a:br>
              <a:rPr lang="en" sz="4400">
                <a:solidFill>
                  <a:srgbClr val="F1C232"/>
                </a:solidFill>
                <a:latin typeface="Roboto Medium"/>
                <a:ea typeface="Roboto Medium"/>
                <a:cs typeface="Roboto Medium"/>
                <a:sym typeface="Roboto Medium"/>
              </a:rPr>
            </a:br>
            <a:r>
              <a:rPr lang="en" sz="4400">
                <a:solidFill>
                  <a:srgbClr val="F1C232"/>
                </a:solidFill>
                <a:latin typeface="Roboto Medium"/>
                <a:ea typeface="Roboto Medium"/>
                <a:cs typeface="Roboto Medium"/>
                <a:sym typeface="Roboto Medium"/>
              </a:rPr>
              <a:t>Team Managers</a:t>
            </a:r>
            <a:br>
              <a:rPr lang="en" sz="4400">
                <a:solidFill>
                  <a:srgbClr val="F1C232"/>
                </a:solidFill>
                <a:latin typeface="Roboto Medium"/>
                <a:ea typeface="Roboto Medium"/>
                <a:cs typeface="Roboto Medium"/>
                <a:sym typeface="Roboto Medium"/>
              </a:rPr>
            </a:br>
            <a:r>
              <a:rPr lang="en" sz="3600">
                <a:solidFill>
                  <a:srgbClr val="F1C232"/>
                </a:solidFill>
                <a:latin typeface="Roboto Medium"/>
                <a:ea typeface="Roboto Medium"/>
                <a:cs typeface="Roboto Medium"/>
                <a:sym typeface="Roboto Medium"/>
              </a:rPr>
              <a:t>August 30, 2026 </a:t>
            </a:r>
            <a:endParaRPr sz="3600">
              <a:solidFill>
                <a:srgbClr val="F1C232"/>
              </a:solidFill>
              <a:latin typeface="Roboto Medium"/>
              <a:ea typeface="Roboto Medium"/>
              <a:cs typeface="Roboto Medium"/>
              <a:sym typeface="Roboto Medium"/>
            </a:endParaRPr>
          </a:p>
        </p:txBody>
      </p:sp>
      <p:pic>
        <p:nvPicPr>
          <p:cNvPr id="96" name="Google Shape;96;p1"/>
          <p:cNvPicPr preferRelativeResize="0"/>
          <p:nvPr/>
        </p:nvPicPr>
        <p:blipFill rotWithShape="1">
          <a:blip r:embed="rId3">
            <a:alphaModFix/>
          </a:blip>
          <a:srcRect b="0" l="0" r="0" t="0"/>
          <a:stretch/>
        </p:blipFill>
        <p:spPr>
          <a:xfrm>
            <a:off x="7139250" y="3015600"/>
            <a:ext cx="1811075" cy="1833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ph type="title"/>
          </p:nvPr>
        </p:nvSpPr>
        <p:spPr>
          <a:xfrm>
            <a:off x="159300" y="8124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dk2"/>
                </a:solidFill>
              </a:rPr>
              <a:t>Congratulations on the Team Manager role!</a:t>
            </a:r>
            <a:endParaRPr b="1">
              <a:solidFill>
                <a:schemeClr val="dk2"/>
              </a:solidFill>
            </a:endParaRPr>
          </a:p>
        </p:txBody>
      </p:sp>
      <p:sp>
        <p:nvSpPr>
          <p:cNvPr id="102" name="Google Shape;102;p2"/>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pic>
        <p:nvPicPr>
          <p:cNvPr id="103" name="Google Shape;103;p2"/>
          <p:cNvPicPr preferRelativeResize="0"/>
          <p:nvPr/>
        </p:nvPicPr>
        <p:blipFill rotWithShape="1">
          <a:blip r:embed="rId3">
            <a:alphaModFix/>
          </a:blip>
          <a:srcRect b="0" l="0" r="0" t="0"/>
          <a:stretch/>
        </p:blipFill>
        <p:spPr>
          <a:xfrm>
            <a:off x="2732300" y="1439550"/>
            <a:ext cx="3059973" cy="30599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ph type="title"/>
          </p:nvPr>
        </p:nvSpPr>
        <p:spPr>
          <a:xfrm>
            <a:off x="311700" y="445025"/>
            <a:ext cx="8520600" cy="11998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100000"/>
              <a:buFont typeface="Arial"/>
              <a:buNone/>
            </a:pPr>
            <a:br>
              <a:rPr lang="en" sz="3600">
                <a:solidFill>
                  <a:schemeClr val="dk2"/>
                </a:solidFill>
                <a:latin typeface="Roboto Medium"/>
                <a:ea typeface="Roboto Medium"/>
                <a:cs typeface="Roboto Medium"/>
                <a:sym typeface="Roboto Medium"/>
              </a:rPr>
            </a:br>
            <a:r>
              <a:rPr lang="en" sz="3600">
                <a:solidFill>
                  <a:schemeClr val="dk2"/>
                </a:solidFill>
                <a:latin typeface="Roboto Medium"/>
                <a:ea typeface="Roboto Medium"/>
                <a:cs typeface="Roboto Medium"/>
                <a:sym typeface="Roboto Medium"/>
              </a:rPr>
              <a:t>Team Manager Responsibilities</a:t>
            </a:r>
            <a:endParaRPr sz="3600">
              <a:solidFill>
                <a:schemeClr val="dk2"/>
              </a:solidFill>
              <a:latin typeface="Roboto Medium"/>
              <a:ea typeface="Roboto Medium"/>
              <a:cs typeface="Roboto Medium"/>
              <a:sym typeface="Roboto Medium"/>
            </a:endParaRPr>
          </a:p>
          <a:p>
            <a:pPr indent="0" lvl="0" marL="0" rtl="0" algn="l">
              <a:lnSpc>
                <a:spcPct val="100000"/>
              </a:lnSpc>
              <a:spcBef>
                <a:spcPts val="0"/>
              </a:spcBef>
              <a:spcAft>
                <a:spcPts val="0"/>
              </a:spcAft>
              <a:buSzPct val="111111"/>
              <a:buNone/>
            </a:pPr>
            <a:r>
              <a:t/>
            </a:r>
            <a:endParaRPr>
              <a:solidFill>
                <a:schemeClr val="dk2"/>
              </a:solidFill>
              <a:latin typeface="Roboto Medium"/>
              <a:ea typeface="Roboto Medium"/>
              <a:cs typeface="Roboto Medium"/>
              <a:sym typeface="Roboto Medium"/>
            </a:endParaRPr>
          </a:p>
        </p:txBody>
      </p:sp>
      <p:sp>
        <p:nvSpPr>
          <p:cNvPr id="109" name="Google Shape;109;p4"/>
          <p:cNvSpPr txBox="1"/>
          <p:nvPr>
            <p:ph idx="1" type="body"/>
          </p:nvPr>
        </p:nvSpPr>
        <p:spPr>
          <a:xfrm>
            <a:off x="464100" y="1810513"/>
            <a:ext cx="8520600" cy="2758362"/>
          </a:xfrm>
          <a:prstGeom prst="rect">
            <a:avLst/>
          </a:prstGeom>
          <a:noFill/>
          <a:ln>
            <a:noFill/>
          </a:ln>
        </p:spPr>
        <p:txBody>
          <a:bodyPr anchorCtr="0" anchor="t" bIns="91425" lIns="91425" spcFirstLastPara="1" rIns="91425" wrap="square" tIns="91425">
            <a:noAutofit/>
          </a:bodyPr>
          <a:lstStyle/>
          <a:p>
            <a:pPr indent="114300" lvl="0" marL="800100" rtl="0" algn="l">
              <a:lnSpc>
                <a:spcPct val="80000"/>
              </a:lnSpc>
              <a:spcBef>
                <a:spcPts val="480"/>
              </a:spcBef>
              <a:spcAft>
                <a:spcPts val="0"/>
              </a:spcAft>
              <a:buSzPts val="1018"/>
              <a:buNone/>
            </a:pPr>
            <a:r>
              <a:rPr lang="en" sz="1720">
                <a:latin typeface="Roboto Medium"/>
                <a:ea typeface="Roboto Medium"/>
                <a:cs typeface="Roboto Medium"/>
                <a:sym typeface="Roboto Medium"/>
              </a:rPr>
              <a:t>Team Roster </a:t>
            </a:r>
            <a:endParaRPr/>
          </a:p>
          <a:p>
            <a:pPr indent="-190500" lvl="0" marL="342900" rtl="0" algn="l">
              <a:lnSpc>
                <a:spcPct val="80000"/>
              </a:lnSpc>
              <a:spcBef>
                <a:spcPts val="480"/>
              </a:spcBef>
              <a:spcAft>
                <a:spcPts val="0"/>
              </a:spcAft>
              <a:buClr>
                <a:schemeClr val="dk1"/>
              </a:buClr>
              <a:buSzPts val="1018"/>
              <a:buFont typeface="Arial"/>
              <a:buNone/>
            </a:pPr>
            <a:r>
              <a:t/>
            </a:r>
            <a:endParaRPr sz="1720">
              <a:latin typeface="Roboto Medium"/>
              <a:ea typeface="Roboto Medium"/>
              <a:cs typeface="Roboto Medium"/>
              <a:sym typeface="Roboto Medium"/>
            </a:endParaRPr>
          </a:p>
          <a:p>
            <a:pPr indent="114300" lvl="0" marL="800100" rtl="0" algn="l">
              <a:lnSpc>
                <a:spcPct val="80000"/>
              </a:lnSpc>
              <a:spcBef>
                <a:spcPts val="480"/>
              </a:spcBef>
              <a:spcAft>
                <a:spcPts val="0"/>
              </a:spcAft>
              <a:buSzPts val="1018"/>
              <a:buNone/>
            </a:pPr>
            <a:r>
              <a:rPr lang="en" sz="1720">
                <a:latin typeface="Roboto Medium"/>
                <a:ea typeface="Roboto Medium"/>
                <a:cs typeface="Roboto Medium"/>
                <a:sym typeface="Roboto Medium"/>
              </a:rPr>
              <a:t>Scoresheets, labels and signatures/stats reporting</a:t>
            </a:r>
            <a:endParaRPr sz="1720">
              <a:latin typeface="Roboto Medium"/>
              <a:ea typeface="Roboto Medium"/>
              <a:cs typeface="Roboto Medium"/>
              <a:sym typeface="Roboto Medium"/>
            </a:endParaRPr>
          </a:p>
          <a:p>
            <a:pPr indent="0" lvl="0" marL="800100" rtl="0" algn="l">
              <a:lnSpc>
                <a:spcPct val="80000"/>
              </a:lnSpc>
              <a:spcBef>
                <a:spcPts val="480"/>
              </a:spcBef>
              <a:spcAft>
                <a:spcPts val="0"/>
              </a:spcAft>
              <a:buSzPts val="1018"/>
              <a:buNone/>
            </a:pPr>
            <a:r>
              <a:t/>
            </a:r>
            <a:endParaRPr sz="1720">
              <a:latin typeface="Roboto Medium"/>
              <a:ea typeface="Roboto Medium"/>
              <a:cs typeface="Roboto Medium"/>
              <a:sym typeface="Roboto Medium"/>
            </a:endParaRPr>
          </a:p>
          <a:p>
            <a:pPr indent="114300" lvl="0" marL="800100" rtl="0" algn="l">
              <a:lnSpc>
                <a:spcPct val="80000"/>
              </a:lnSpc>
              <a:spcBef>
                <a:spcPts val="480"/>
              </a:spcBef>
              <a:spcAft>
                <a:spcPts val="0"/>
              </a:spcAft>
              <a:buSzPts val="1018"/>
              <a:buNone/>
            </a:pPr>
            <a:r>
              <a:rPr lang="en" sz="1720">
                <a:latin typeface="Roboto Medium"/>
                <a:ea typeface="Roboto Medium"/>
                <a:cs typeface="Roboto Medium"/>
                <a:sym typeface="Roboto Medium"/>
              </a:rPr>
              <a:t>Tournament Coordination</a:t>
            </a:r>
            <a:endParaRPr sz="1720">
              <a:latin typeface="Roboto Medium"/>
              <a:ea typeface="Roboto Medium"/>
              <a:cs typeface="Roboto Medium"/>
              <a:sym typeface="Roboto Medium"/>
            </a:endParaRPr>
          </a:p>
          <a:p>
            <a:pPr indent="0" lvl="0" marL="800100" rtl="0" algn="l">
              <a:lnSpc>
                <a:spcPct val="80000"/>
              </a:lnSpc>
              <a:spcBef>
                <a:spcPts val="480"/>
              </a:spcBef>
              <a:spcAft>
                <a:spcPts val="0"/>
              </a:spcAft>
              <a:buSzPts val="1018"/>
              <a:buNone/>
            </a:pPr>
            <a:r>
              <a:rPr lang="en" sz="1720">
                <a:latin typeface="Roboto Medium"/>
                <a:ea typeface="Roboto Medium"/>
                <a:cs typeface="Roboto Medium"/>
                <a:sym typeface="Roboto Medium"/>
              </a:rPr>
              <a:t>	</a:t>
            </a:r>
            <a:endParaRPr/>
          </a:p>
          <a:p>
            <a:pPr indent="0" lvl="0" marL="800100" rtl="0" algn="l">
              <a:lnSpc>
                <a:spcPct val="80000"/>
              </a:lnSpc>
              <a:spcBef>
                <a:spcPts val="480"/>
              </a:spcBef>
              <a:spcAft>
                <a:spcPts val="0"/>
              </a:spcAft>
              <a:buSzPts val="1018"/>
              <a:buNone/>
            </a:pPr>
            <a:r>
              <a:rPr lang="en" sz="1720">
                <a:latin typeface="Roboto Medium"/>
                <a:ea typeface="Roboto Medium"/>
                <a:cs typeface="Roboto Medium"/>
                <a:sym typeface="Roboto Medium"/>
              </a:rPr>
              <a:t>   Ensure adherence to NorCal, CAHA, USA Hockey policies and guidelines</a:t>
            </a:r>
            <a:endParaRPr sz="1720">
              <a:latin typeface="Roboto Medium"/>
              <a:ea typeface="Roboto Medium"/>
              <a:cs typeface="Roboto Medium"/>
              <a:sym typeface="Roboto Medium"/>
            </a:endParaRPr>
          </a:p>
          <a:p>
            <a:pPr indent="-190500" lvl="0" marL="342900" rtl="0" algn="l">
              <a:lnSpc>
                <a:spcPct val="80000"/>
              </a:lnSpc>
              <a:spcBef>
                <a:spcPts val="480"/>
              </a:spcBef>
              <a:spcAft>
                <a:spcPts val="0"/>
              </a:spcAft>
              <a:buClr>
                <a:schemeClr val="dk1"/>
              </a:buClr>
              <a:buSzPts val="1018"/>
              <a:buFont typeface="Arial"/>
              <a:buNone/>
            </a:pPr>
            <a:r>
              <a:t/>
            </a:r>
            <a:endParaRPr sz="1720">
              <a:latin typeface="Roboto Medium"/>
              <a:ea typeface="Roboto Medium"/>
              <a:cs typeface="Roboto Medium"/>
              <a:sym typeface="Roboto Medium"/>
            </a:endParaRPr>
          </a:p>
          <a:p>
            <a:pPr indent="0" lvl="0" marL="0" rtl="0" algn="l">
              <a:lnSpc>
                <a:spcPct val="95000"/>
              </a:lnSpc>
              <a:spcBef>
                <a:spcPts val="0"/>
              </a:spcBef>
              <a:spcAft>
                <a:spcPts val="1200"/>
              </a:spcAft>
              <a:buSzPts val="1018"/>
              <a:buNone/>
            </a:pPr>
            <a:r>
              <a:t/>
            </a:r>
            <a:endParaRPr sz="1165"/>
          </a:p>
        </p:txBody>
      </p:sp>
      <p:sp>
        <p:nvSpPr>
          <p:cNvPr id="110" name="Google Shape;110;p4"/>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r>
              <a:t/>
            </a:r>
            <a:endParaRPr/>
          </a:p>
        </p:txBody>
      </p:sp>
      <p:pic>
        <p:nvPicPr>
          <p:cNvPr id="111" name="Google Shape;111;p4"/>
          <p:cNvPicPr preferRelativeResize="0"/>
          <p:nvPr/>
        </p:nvPicPr>
        <p:blipFill rotWithShape="1">
          <a:blip r:embed="rId3">
            <a:alphaModFix/>
          </a:blip>
          <a:srcRect b="0" l="0" r="0" t="0"/>
          <a:stretch/>
        </p:blipFill>
        <p:spPr>
          <a:xfrm>
            <a:off x="871552" y="2370390"/>
            <a:ext cx="335000" cy="335000"/>
          </a:xfrm>
          <a:prstGeom prst="rect">
            <a:avLst/>
          </a:prstGeom>
          <a:noFill/>
          <a:ln>
            <a:noFill/>
          </a:ln>
        </p:spPr>
      </p:pic>
      <p:pic>
        <p:nvPicPr>
          <p:cNvPr id="112" name="Google Shape;112;p4"/>
          <p:cNvPicPr preferRelativeResize="0"/>
          <p:nvPr/>
        </p:nvPicPr>
        <p:blipFill rotWithShape="1">
          <a:blip r:embed="rId3">
            <a:alphaModFix/>
          </a:blip>
          <a:srcRect b="0" l="0" r="0" t="0"/>
          <a:stretch/>
        </p:blipFill>
        <p:spPr>
          <a:xfrm>
            <a:off x="871552" y="2963640"/>
            <a:ext cx="335000" cy="335000"/>
          </a:xfrm>
          <a:prstGeom prst="rect">
            <a:avLst/>
          </a:prstGeom>
          <a:noFill/>
          <a:ln>
            <a:noFill/>
          </a:ln>
        </p:spPr>
      </p:pic>
      <p:pic>
        <p:nvPicPr>
          <p:cNvPr id="113" name="Google Shape;113;p4"/>
          <p:cNvPicPr preferRelativeResize="0"/>
          <p:nvPr/>
        </p:nvPicPr>
        <p:blipFill rotWithShape="1">
          <a:blip r:embed="rId3">
            <a:alphaModFix/>
          </a:blip>
          <a:srcRect b="0" l="0" r="0" t="0"/>
          <a:stretch/>
        </p:blipFill>
        <p:spPr>
          <a:xfrm>
            <a:off x="871552" y="3498178"/>
            <a:ext cx="335000" cy="335000"/>
          </a:xfrm>
          <a:prstGeom prst="rect">
            <a:avLst/>
          </a:prstGeom>
          <a:noFill/>
          <a:ln>
            <a:noFill/>
          </a:ln>
        </p:spPr>
      </p:pic>
      <p:pic>
        <p:nvPicPr>
          <p:cNvPr id="114" name="Google Shape;114;p4"/>
          <p:cNvPicPr preferRelativeResize="0"/>
          <p:nvPr/>
        </p:nvPicPr>
        <p:blipFill rotWithShape="1">
          <a:blip r:embed="rId3">
            <a:alphaModFix/>
          </a:blip>
          <a:srcRect b="0" l="0" r="0" t="0"/>
          <a:stretch/>
        </p:blipFill>
        <p:spPr>
          <a:xfrm>
            <a:off x="871552" y="1806496"/>
            <a:ext cx="335000" cy="335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idx="2" type="body"/>
          </p:nvPr>
        </p:nvSpPr>
        <p:spPr>
          <a:xfrm>
            <a:off x="4939500" y="722377"/>
            <a:ext cx="3837000" cy="3696823"/>
          </a:xfrm>
          <a:prstGeom prst="rect">
            <a:avLst/>
          </a:prstGeom>
          <a:noFill/>
          <a:ln>
            <a:noFill/>
          </a:ln>
        </p:spPr>
        <p:txBody>
          <a:bodyPr anchorCtr="0" anchor="t" bIns="91425" lIns="91425" spcFirstLastPara="1" rIns="91425" wrap="square" tIns="91425">
            <a:normAutofit fontScale="77500" lnSpcReduction="20000"/>
          </a:bodyPr>
          <a:lstStyle/>
          <a:p>
            <a:pPr indent="0" lvl="0" marL="88900" rtl="0" algn="l">
              <a:lnSpc>
                <a:spcPct val="115000"/>
              </a:lnSpc>
              <a:spcBef>
                <a:spcPts val="0"/>
              </a:spcBef>
              <a:spcAft>
                <a:spcPts val="0"/>
              </a:spcAft>
              <a:buSzPct val="129032"/>
              <a:buNone/>
            </a:pPr>
            <a:r>
              <a:rPr lang="en" sz="2200"/>
              <a:t>To be added to your roster:</a:t>
            </a:r>
            <a:endParaRPr/>
          </a:p>
          <a:p>
            <a:pPr indent="-342939" lvl="0" marL="431800" rtl="0" algn="l">
              <a:lnSpc>
                <a:spcPct val="115000"/>
              </a:lnSpc>
              <a:spcBef>
                <a:spcPts val="0"/>
              </a:spcBef>
              <a:spcAft>
                <a:spcPts val="0"/>
              </a:spcAft>
              <a:buSzPct val="123422"/>
              <a:buChar char="●"/>
            </a:pPr>
            <a:r>
              <a:rPr lang="en" sz="2300"/>
              <a:t>All players are age and </a:t>
            </a:r>
            <a:r>
              <a:rPr lang="en" sz="2300"/>
              <a:t>birthplace</a:t>
            </a:r>
            <a:r>
              <a:rPr lang="en" sz="2300"/>
              <a:t> verified</a:t>
            </a:r>
            <a:endParaRPr/>
          </a:p>
          <a:p>
            <a:pPr indent="-368339" lvl="0" marL="457200" rtl="0" algn="l">
              <a:lnSpc>
                <a:spcPct val="115000"/>
              </a:lnSpc>
              <a:spcBef>
                <a:spcPts val="0"/>
              </a:spcBef>
              <a:spcAft>
                <a:spcPts val="0"/>
              </a:spcAft>
              <a:buSzPct val="123422"/>
              <a:buChar char="●"/>
            </a:pPr>
            <a:r>
              <a:rPr lang="en" sz="2300"/>
              <a:t>Non-US Citizens must be transferred to USA Hockey</a:t>
            </a:r>
            <a:endParaRPr sz="2300"/>
          </a:p>
          <a:p>
            <a:pPr indent="-368339" lvl="0" marL="457200" rtl="0" algn="l">
              <a:lnSpc>
                <a:spcPct val="115000"/>
              </a:lnSpc>
              <a:spcBef>
                <a:spcPts val="0"/>
              </a:spcBef>
              <a:spcAft>
                <a:spcPts val="0"/>
              </a:spcAft>
              <a:buSzPct val="123422"/>
              <a:buChar char="●"/>
            </a:pPr>
            <a:r>
              <a:rPr lang="en" sz="2300"/>
              <a:t>All players and team staff must have completed ABI</a:t>
            </a:r>
            <a:endParaRPr/>
          </a:p>
          <a:p>
            <a:pPr indent="-368339" lvl="0" marL="457200" rtl="0" algn="l">
              <a:lnSpc>
                <a:spcPct val="115000"/>
              </a:lnSpc>
              <a:spcBef>
                <a:spcPts val="0"/>
              </a:spcBef>
              <a:spcAft>
                <a:spcPts val="0"/>
              </a:spcAft>
              <a:buSzPct val="123422"/>
              <a:buChar char="●"/>
            </a:pPr>
            <a:r>
              <a:rPr lang="en" sz="2300"/>
              <a:t>Team staff and players born after 2008 require SafeSport</a:t>
            </a:r>
            <a:endParaRPr/>
          </a:p>
          <a:p>
            <a:pPr indent="-368339" lvl="0" marL="457200" rtl="0" algn="l">
              <a:lnSpc>
                <a:spcPct val="115000"/>
              </a:lnSpc>
              <a:spcBef>
                <a:spcPts val="0"/>
              </a:spcBef>
              <a:spcAft>
                <a:spcPts val="0"/>
              </a:spcAft>
              <a:buSzPct val="123422"/>
              <a:buChar char="●"/>
            </a:pPr>
            <a:r>
              <a:rPr lang="en" sz="2300"/>
              <a:t>All team staff require Background Screen</a:t>
            </a:r>
            <a:endParaRPr/>
          </a:p>
          <a:p>
            <a:pPr indent="-368339" lvl="0" marL="457200" rtl="0" algn="l">
              <a:lnSpc>
                <a:spcPct val="115000"/>
              </a:lnSpc>
              <a:spcBef>
                <a:spcPts val="0"/>
              </a:spcBef>
              <a:spcAft>
                <a:spcPts val="0"/>
              </a:spcAft>
              <a:buSzPct val="123422"/>
              <a:buChar char="●"/>
            </a:pPr>
            <a:r>
              <a:rPr lang="en" sz="2300"/>
              <a:t>Coaches CEP 1-5 by 12/31/26</a:t>
            </a:r>
            <a:endParaRPr sz="2300"/>
          </a:p>
        </p:txBody>
      </p:sp>
      <p:sp>
        <p:nvSpPr>
          <p:cNvPr id="120" name="Google Shape;120;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21" name="Google Shape;121;p5"/>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22" name="Google Shape;122;p5"/>
          <p:cNvSpPr txBox="1"/>
          <p:nvPr>
            <p:ph type="title"/>
          </p:nvPr>
        </p:nvSpPr>
        <p:spPr>
          <a:xfrm>
            <a:off x="265500" y="722377"/>
            <a:ext cx="4045200" cy="1849373"/>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70415"/>
              <a:buFont typeface="Arial"/>
              <a:buNone/>
            </a:pPr>
            <a:br>
              <a:rPr b="1" lang="en">
                <a:latin typeface="Roboto"/>
                <a:ea typeface="Roboto"/>
                <a:cs typeface="Roboto"/>
                <a:sym typeface="Roboto"/>
              </a:rPr>
            </a:br>
            <a:br>
              <a:rPr b="1" lang="en">
                <a:latin typeface="Roboto"/>
                <a:ea typeface="Roboto"/>
                <a:cs typeface="Roboto"/>
                <a:sym typeface="Roboto"/>
              </a:rPr>
            </a:br>
            <a:br>
              <a:rPr b="1" lang="en">
                <a:latin typeface="Roboto"/>
                <a:ea typeface="Roboto"/>
                <a:cs typeface="Roboto"/>
                <a:sym typeface="Roboto"/>
              </a:rPr>
            </a:br>
            <a:br>
              <a:rPr b="1" lang="en">
                <a:latin typeface="Roboto"/>
                <a:ea typeface="Roboto"/>
                <a:cs typeface="Roboto"/>
                <a:sym typeface="Roboto"/>
              </a:rPr>
            </a:br>
            <a:r>
              <a:rPr b="1" lang="en">
                <a:latin typeface="Roboto"/>
                <a:ea typeface="Roboto"/>
                <a:cs typeface="Roboto"/>
                <a:sym typeface="Roboto"/>
              </a:rPr>
              <a:t>TEAM ROSTER = license to play</a:t>
            </a:r>
            <a:br>
              <a:rPr b="1" lang="en">
                <a:latin typeface="Roboto"/>
                <a:ea typeface="Roboto"/>
                <a:cs typeface="Roboto"/>
                <a:sym typeface="Roboto"/>
              </a:rPr>
            </a:br>
            <a:r>
              <a:rPr b="1" lang="en" sz="2700">
                <a:latin typeface="Roboto"/>
                <a:ea typeface="Roboto"/>
                <a:cs typeface="Roboto"/>
                <a:sym typeface="Roboto"/>
              </a:rPr>
              <a:t>(club registrar will send link once approved)</a:t>
            </a:r>
            <a:endParaRPr b="1" sz="2700">
              <a:latin typeface="Roboto"/>
              <a:ea typeface="Roboto"/>
              <a:cs typeface="Roboto"/>
              <a:sym typeface="Roboto"/>
            </a:endParaRPr>
          </a:p>
        </p:txBody>
      </p:sp>
      <p:pic>
        <p:nvPicPr>
          <p:cNvPr id="123" name="Google Shape;123;p5"/>
          <p:cNvPicPr preferRelativeResize="0"/>
          <p:nvPr/>
        </p:nvPicPr>
        <p:blipFill rotWithShape="1">
          <a:blip r:embed="rId3">
            <a:alphaModFix/>
          </a:blip>
          <a:srcRect b="0" l="0" r="0" t="0"/>
          <a:stretch/>
        </p:blipFill>
        <p:spPr>
          <a:xfrm>
            <a:off x="156883" y="2658433"/>
            <a:ext cx="4262433" cy="15451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txBox="1"/>
          <p:nvPr>
            <p:ph idx="1" type="body"/>
          </p:nvPr>
        </p:nvSpPr>
        <p:spPr>
          <a:xfrm>
            <a:off x="464100" y="1810513"/>
            <a:ext cx="8520600" cy="2758362"/>
          </a:xfrm>
          <a:prstGeom prst="rect">
            <a:avLst/>
          </a:prstGeom>
          <a:noFill/>
          <a:ln>
            <a:noFill/>
          </a:ln>
        </p:spPr>
        <p:txBody>
          <a:bodyPr anchorCtr="0" anchor="t" bIns="91425" lIns="91425" spcFirstLastPara="1" rIns="91425" wrap="square" tIns="91425">
            <a:noAutofit/>
          </a:bodyPr>
          <a:lstStyle/>
          <a:p>
            <a:pPr indent="-190500" lvl="0" marL="342900" rtl="0" algn="l">
              <a:lnSpc>
                <a:spcPct val="80000"/>
              </a:lnSpc>
              <a:spcBef>
                <a:spcPts val="480"/>
              </a:spcBef>
              <a:spcAft>
                <a:spcPts val="0"/>
              </a:spcAft>
              <a:buClr>
                <a:schemeClr val="dk1"/>
              </a:buClr>
              <a:buSzPts val="1018"/>
              <a:buFont typeface="Arial"/>
              <a:buNone/>
            </a:pPr>
            <a:r>
              <a:t/>
            </a:r>
            <a:endParaRPr sz="1720">
              <a:latin typeface="Roboto Medium"/>
              <a:ea typeface="Roboto Medium"/>
              <a:cs typeface="Roboto Medium"/>
              <a:sym typeface="Roboto Medium"/>
            </a:endParaRPr>
          </a:p>
          <a:p>
            <a:pPr indent="0" lvl="0" marL="0" rtl="0" algn="l">
              <a:lnSpc>
                <a:spcPct val="95000"/>
              </a:lnSpc>
              <a:spcBef>
                <a:spcPts val="0"/>
              </a:spcBef>
              <a:spcAft>
                <a:spcPts val="1200"/>
              </a:spcAft>
              <a:buSzPts val="1018"/>
              <a:buNone/>
            </a:pPr>
            <a:r>
              <a:t/>
            </a:r>
            <a:endParaRPr sz="1165"/>
          </a:p>
        </p:txBody>
      </p:sp>
      <p:sp>
        <p:nvSpPr>
          <p:cNvPr id="129" name="Google Shape;129;p6"/>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r>
              <a:t/>
            </a:r>
            <a:endParaRPr/>
          </a:p>
        </p:txBody>
      </p:sp>
      <p:pic>
        <p:nvPicPr>
          <p:cNvPr id="130" name="Google Shape;130;p6"/>
          <p:cNvPicPr preferRelativeResize="0"/>
          <p:nvPr/>
        </p:nvPicPr>
        <p:blipFill rotWithShape="1">
          <a:blip r:embed="rId3">
            <a:alphaModFix/>
          </a:blip>
          <a:srcRect b="0" l="0" r="0" t="12451"/>
          <a:stretch/>
        </p:blipFill>
        <p:spPr>
          <a:xfrm>
            <a:off x="292608" y="963969"/>
            <a:ext cx="7892656" cy="3982731"/>
          </a:xfrm>
          <a:prstGeom prst="rect">
            <a:avLst/>
          </a:prstGeom>
          <a:noFill/>
          <a:ln>
            <a:noFill/>
          </a:ln>
        </p:spPr>
      </p:pic>
      <p:pic>
        <p:nvPicPr>
          <p:cNvPr id="131" name="Google Shape;131;p6"/>
          <p:cNvPicPr preferRelativeResize="0"/>
          <p:nvPr/>
        </p:nvPicPr>
        <p:blipFill rotWithShape="1">
          <a:blip r:embed="rId4">
            <a:alphaModFix/>
          </a:blip>
          <a:srcRect b="0" l="0" r="0" t="0"/>
          <a:stretch/>
        </p:blipFill>
        <p:spPr>
          <a:xfrm>
            <a:off x="325304" y="144926"/>
            <a:ext cx="7827264" cy="16655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7"/>
          <p:cNvSpPr txBox="1"/>
          <p:nvPr>
            <p:ph idx="2" type="body"/>
          </p:nvPr>
        </p:nvSpPr>
        <p:spPr>
          <a:xfrm>
            <a:off x="4939500" y="722377"/>
            <a:ext cx="4045200" cy="3696823"/>
          </a:xfrm>
          <a:prstGeom prst="rect">
            <a:avLst/>
          </a:prstGeom>
          <a:noFill/>
          <a:ln>
            <a:noFill/>
          </a:ln>
        </p:spPr>
        <p:txBody>
          <a:bodyPr anchorCtr="0" anchor="t" bIns="91425" lIns="91425" spcFirstLastPara="1" rIns="91425" wrap="square" tIns="91425">
            <a:normAutofit fontScale="85000" lnSpcReduction="10000"/>
          </a:bodyPr>
          <a:lstStyle/>
          <a:p>
            <a:pPr indent="-228600" lvl="0" marL="457200" rtl="0" algn="l">
              <a:lnSpc>
                <a:spcPct val="115000"/>
              </a:lnSpc>
              <a:spcBef>
                <a:spcPts val="0"/>
              </a:spcBef>
              <a:spcAft>
                <a:spcPts val="0"/>
              </a:spcAft>
              <a:buSzPct val="143790"/>
              <a:buNone/>
            </a:pPr>
            <a:r>
              <a:t/>
            </a:r>
            <a:endParaRPr/>
          </a:p>
          <a:p>
            <a:pPr indent="-368300" lvl="0" marL="457200" rtl="0" algn="l">
              <a:lnSpc>
                <a:spcPct val="115000"/>
              </a:lnSpc>
              <a:spcBef>
                <a:spcPts val="0"/>
              </a:spcBef>
              <a:spcAft>
                <a:spcPts val="0"/>
              </a:spcAft>
              <a:buSzPct val="143790"/>
              <a:buChar char="●"/>
            </a:pPr>
            <a:r>
              <a:rPr lang="en"/>
              <a:t>All NorCal Travel Rosters 10-14U start as B (will update after preseason)</a:t>
            </a:r>
            <a:endParaRPr/>
          </a:p>
          <a:p>
            <a:pPr indent="-368300" lvl="0" marL="457200" rtl="0" algn="l">
              <a:lnSpc>
                <a:spcPct val="115000"/>
              </a:lnSpc>
              <a:spcBef>
                <a:spcPts val="0"/>
              </a:spcBef>
              <a:spcAft>
                <a:spcPts val="0"/>
              </a:spcAft>
              <a:buSzPct val="143790"/>
              <a:buChar char="●"/>
            </a:pPr>
            <a:r>
              <a:rPr lang="en"/>
              <a:t>No 8u player OR goalie shall play up</a:t>
            </a:r>
            <a:endParaRPr/>
          </a:p>
          <a:p>
            <a:pPr indent="-368300" lvl="0" marL="457200" rtl="0" algn="l">
              <a:lnSpc>
                <a:spcPct val="115000"/>
              </a:lnSpc>
              <a:spcBef>
                <a:spcPts val="0"/>
              </a:spcBef>
              <a:spcAft>
                <a:spcPts val="0"/>
              </a:spcAft>
              <a:buSzPct val="143790"/>
              <a:buChar char="●"/>
            </a:pPr>
            <a:r>
              <a:rPr lang="en"/>
              <a:t>After December 31, any emergency goalie for a 12AA/A/BB/B team must be from a lower level and pre-approved by NorCal </a:t>
            </a:r>
            <a:endParaRPr/>
          </a:p>
          <a:p>
            <a:pPr indent="-368300" lvl="0" marL="457200" rtl="0" algn="l">
              <a:lnSpc>
                <a:spcPct val="115000"/>
              </a:lnSpc>
              <a:spcBef>
                <a:spcPts val="0"/>
              </a:spcBef>
              <a:spcAft>
                <a:spcPts val="0"/>
              </a:spcAft>
              <a:buSzPct val="143790"/>
              <a:buChar char="●"/>
            </a:pPr>
            <a:r>
              <a:rPr lang="en"/>
              <a:t>10B is only division that can take a goalie from another 10B team (lateral), or age-appropriate in-house goalie</a:t>
            </a:r>
            <a:endParaRPr/>
          </a:p>
          <a:p>
            <a:pPr indent="-368300" lvl="0" marL="457200" rtl="0" algn="l">
              <a:lnSpc>
                <a:spcPct val="115000"/>
              </a:lnSpc>
              <a:spcBef>
                <a:spcPts val="0"/>
              </a:spcBef>
              <a:spcAft>
                <a:spcPts val="0"/>
              </a:spcAft>
              <a:buSzPct val="143790"/>
              <a:buChar char="●"/>
            </a:pPr>
            <a:r>
              <a:rPr lang="en"/>
              <a:t>Tournament rosters = add new player for tournament (21 days in advance)</a:t>
            </a:r>
            <a:endParaRPr/>
          </a:p>
          <a:p>
            <a:pPr indent="-228600" lvl="0" marL="457200" rtl="0" algn="l">
              <a:lnSpc>
                <a:spcPct val="115000"/>
              </a:lnSpc>
              <a:spcBef>
                <a:spcPts val="0"/>
              </a:spcBef>
              <a:spcAft>
                <a:spcPts val="0"/>
              </a:spcAft>
              <a:buSzPct val="117647"/>
              <a:buNone/>
            </a:pPr>
            <a:r>
              <a:t/>
            </a:r>
            <a:endParaRPr sz="2200"/>
          </a:p>
        </p:txBody>
      </p:sp>
      <p:sp>
        <p:nvSpPr>
          <p:cNvPr id="137" name="Google Shape;137;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38" name="Google Shape;138;p7"/>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39" name="Google Shape;139;p7"/>
          <p:cNvSpPr txBox="1"/>
          <p:nvPr>
            <p:ph type="title"/>
          </p:nvPr>
        </p:nvSpPr>
        <p:spPr>
          <a:xfrm>
            <a:off x="265500" y="722377"/>
            <a:ext cx="4045200" cy="2700536"/>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29100"/>
              <a:buFont typeface="Arial"/>
              <a:buNone/>
            </a:pPr>
            <a:br>
              <a:rPr b="1" lang="en">
                <a:latin typeface="Roboto"/>
                <a:ea typeface="Roboto"/>
                <a:cs typeface="Roboto"/>
                <a:sym typeface="Roboto"/>
              </a:rPr>
            </a:br>
            <a:br>
              <a:rPr b="1" lang="en">
                <a:latin typeface="Roboto"/>
                <a:ea typeface="Roboto"/>
                <a:cs typeface="Roboto"/>
                <a:sym typeface="Roboto"/>
              </a:rPr>
            </a:br>
            <a:r>
              <a:rPr b="1" lang="en">
                <a:latin typeface="Roboto"/>
                <a:ea typeface="Roboto"/>
                <a:cs typeface="Roboto"/>
                <a:sym typeface="Roboto"/>
              </a:rPr>
              <a:t>Important Reminders Rostering</a:t>
            </a:r>
            <a:endParaRPr b="1">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8"/>
          <p:cNvSpPr txBox="1"/>
          <p:nvPr>
            <p:ph idx="2" type="body"/>
          </p:nvPr>
        </p:nvSpPr>
        <p:spPr>
          <a:xfrm>
            <a:off x="4939500" y="722377"/>
            <a:ext cx="4045200" cy="3696823"/>
          </a:xfrm>
          <a:prstGeom prst="rect">
            <a:avLst/>
          </a:prstGeom>
          <a:noFill/>
          <a:ln>
            <a:noFill/>
          </a:ln>
        </p:spPr>
        <p:txBody>
          <a:bodyPr anchorCtr="0" anchor="t" bIns="91425" lIns="91425" spcFirstLastPara="1" rIns="91425" wrap="square" tIns="91425">
            <a:normAutofit fontScale="55000" lnSpcReduction="10000"/>
          </a:bodyPr>
          <a:lstStyle/>
          <a:p>
            <a:pPr indent="-228600" lvl="0" marL="457200" rtl="0" algn="l">
              <a:lnSpc>
                <a:spcPct val="115000"/>
              </a:lnSpc>
              <a:spcBef>
                <a:spcPts val="0"/>
              </a:spcBef>
              <a:spcAft>
                <a:spcPts val="0"/>
              </a:spcAft>
              <a:buSzPct val="174603"/>
              <a:buNone/>
            </a:pPr>
            <a:r>
              <a:t/>
            </a:r>
            <a:endParaRPr/>
          </a:p>
          <a:p>
            <a:pPr indent="-318407" lvl="0" marL="457200" rtl="0" algn="l">
              <a:lnSpc>
                <a:spcPct val="115000"/>
              </a:lnSpc>
              <a:spcBef>
                <a:spcPts val="0"/>
              </a:spcBef>
              <a:spcAft>
                <a:spcPts val="0"/>
              </a:spcAft>
              <a:buSzPct val="142857"/>
              <a:buChar char="●"/>
            </a:pPr>
            <a:r>
              <a:rPr lang="en"/>
              <a:t>Coaches must complete CEP by December 31 (if not, will be </a:t>
            </a:r>
            <a:r>
              <a:rPr lang="en" u="sng">
                <a:solidFill>
                  <a:srgbClr val="FF0000"/>
                </a:solidFill>
              </a:rPr>
              <a:t>redlined</a:t>
            </a:r>
            <a:r>
              <a:rPr lang="en"/>
              <a:t>)</a:t>
            </a:r>
            <a:endParaRPr/>
          </a:p>
          <a:p>
            <a:pPr indent="-318407" lvl="0" marL="457200" rtl="0" algn="l">
              <a:lnSpc>
                <a:spcPct val="115000"/>
              </a:lnSpc>
              <a:spcBef>
                <a:spcPts val="0"/>
              </a:spcBef>
              <a:spcAft>
                <a:spcPts val="0"/>
              </a:spcAft>
              <a:buSzPct val="142857"/>
              <a:buChar char="●"/>
            </a:pPr>
            <a:r>
              <a:rPr b="1" i="1" lang="en"/>
              <a:t>Coach Temp Cards issued in 25-26 season - these coaches cannot be on a 26-27 roster, they were for the completion of the 25-26 season ONLY!</a:t>
            </a:r>
            <a:endParaRPr/>
          </a:p>
          <a:p>
            <a:pPr indent="-318407" lvl="0" marL="457200" rtl="0" algn="l">
              <a:lnSpc>
                <a:spcPct val="115000"/>
              </a:lnSpc>
              <a:spcBef>
                <a:spcPts val="0"/>
              </a:spcBef>
              <a:spcAft>
                <a:spcPts val="0"/>
              </a:spcAft>
              <a:buSzPct val="142857"/>
              <a:buChar char="●"/>
            </a:pPr>
            <a:r>
              <a:rPr lang="en"/>
              <a:t>Coaches can’t be added to a roster without the required Age-Specific Module.</a:t>
            </a:r>
            <a:endParaRPr/>
          </a:p>
          <a:p>
            <a:pPr indent="-318407" lvl="0" marL="457200" rtl="0" algn="l">
              <a:lnSpc>
                <a:spcPct val="115000"/>
              </a:lnSpc>
              <a:spcBef>
                <a:spcPts val="0"/>
              </a:spcBef>
              <a:spcAft>
                <a:spcPts val="0"/>
              </a:spcAft>
              <a:buSzPct val="142857"/>
              <a:buChar char="●"/>
            </a:pPr>
            <a:r>
              <a:rPr lang="en"/>
              <a:t>Coaching level for 6U/8U &amp; Learn to Skate programs; it expires after 5 years.</a:t>
            </a:r>
            <a:endParaRPr/>
          </a:p>
          <a:p>
            <a:pPr indent="-318407" lvl="0" marL="457200" rtl="0" algn="l">
              <a:lnSpc>
                <a:spcPct val="115000"/>
              </a:lnSpc>
              <a:spcBef>
                <a:spcPts val="0"/>
              </a:spcBef>
              <a:spcAft>
                <a:spcPts val="0"/>
              </a:spcAft>
              <a:buSzPct val="142857"/>
              <a:buChar char="●"/>
            </a:pPr>
            <a:r>
              <a:rPr lang="en"/>
              <a:t>No need for higher level CEP if only coaching 6U/8U or Learn to Skate programs.</a:t>
            </a:r>
            <a:endParaRPr/>
          </a:p>
          <a:p>
            <a:pPr indent="-318407" lvl="0" marL="457200" rtl="0" algn="l">
              <a:lnSpc>
                <a:spcPct val="115000"/>
              </a:lnSpc>
              <a:spcBef>
                <a:spcPts val="0"/>
              </a:spcBef>
              <a:spcAft>
                <a:spcPts val="0"/>
              </a:spcAft>
              <a:buSzPct val="142857"/>
              <a:buChar char="●"/>
            </a:pPr>
            <a:r>
              <a:rPr lang="en"/>
              <a:t>USA Hockey LMS portal for Coaches started last season</a:t>
            </a:r>
            <a:endParaRPr/>
          </a:p>
          <a:p>
            <a:pPr indent="-318407" lvl="0" marL="457200" rtl="0" algn="l">
              <a:lnSpc>
                <a:spcPct val="115000"/>
              </a:lnSpc>
              <a:spcBef>
                <a:spcPts val="0"/>
              </a:spcBef>
              <a:spcAft>
                <a:spcPts val="0"/>
              </a:spcAft>
              <a:buSzPct val="142857"/>
              <a:buChar char="●"/>
            </a:pPr>
            <a:r>
              <a:rPr b="1" lang="en"/>
              <a:t>MAXIMUM of 6 coaches on roster (and 4 on bench)</a:t>
            </a:r>
            <a:endParaRPr/>
          </a:p>
          <a:p>
            <a:pPr indent="-318407" lvl="0" marL="457200" rtl="0" algn="l">
              <a:lnSpc>
                <a:spcPct val="115000"/>
              </a:lnSpc>
              <a:spcBef>
                <a:spcPts val="0"/>
              </a:spcBef>
              <a:spcAft>
                <a:spcPts val="0"/>
              </a:spcAft>
              <a:buSzPct val="142857"/>
              <a:buChar char="●"/>
            </a:pPr>
            <a:r>
              <a:rPr lang="en"/>
              <a:t>Student coaches count as 1 coach (and must wear helmet, face shield and neck guard)</a:t>
            </a:r>
            <a:endParaRPr/>
          </a:p>
          <a:p>
            <a:pPr indent="0" lvl="0" marL="88900" rtl="0" algn="l">
              <a:lnSpc>
                <a:spcPct val="115000"/>
              </a:lnSpc>
              <a:spcBef>
                <a:spcPts val="0"/>
              </a:spcBef>
              <a:spcAft>
                <a:spcPts val="0"/>
              </a:spcAft>
              <a:buSzPct val="142857"/>
              <a:buNone/>
            </a:pPr>
            <a:r>
              <a:t/>
            </a:r>
            <a:endParaRPr sz="2200"/>
          </a:p>
        </p:txBody>
      </p:sp>
      <p:sp>
        <p:nvSpPr>
          <p:cNvPr id="145" name="Google Shape;14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46" name="Google Shape;146;p8"/>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47" name="Google Shape;147;p8"/>
          <p:cNvSpPr txBox="1"/>
          <p:nvPr>
            <p:ph type="title"/>
          </p:nvPr>
        </p:nvSpPr>
        <p:spPr>
          <a:xfrm>
            <a:off x="265500" y="722377"/>
            <a:ext cx="4045200" cy="2011679"/>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29100"/>
              <a:buFont typeface="Arial"/>
              <a:buNone/>
            </a:pPr>
            <a:br>
              <a:rPr b="1" lang="en">
                <a:latin typeface="Roboto"/>
                <a:ea typeface="Roboto"/>
                <a:cs typeface="Roboto"/>
                <a:sym typeface="Roboto"/>
              </a:rPr>
            </a:br>
            <a:br>
              <a:rPr b="1" lang="en">
                <a:latin typeface="Roboto"/>
                <a:ea typeface="Roboto"/>
                <a:cs typeface="Roboto"/>
                <a:sym typeface="Roboto"/>
              </a:rPr>
            </a:br>
            <a:r>
              <a:rPr b="1" lang="en">
                <a:latin typeface="Roboto"/>
                <a:ea typeface="Roboto"/>
                <a:cs typeface="Roboto"/>
                <a:sym typeface="Roboto"/>
              </a:rPr>
              <a:t>Coach  Rostering Requirements</a:t>
            </a:r>
            <a:endParaRPr b="1">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9"/>
          <p:cNvSpPr txBox="1"/>
          <p:nvPr>
            <p:ph type="title"/>
          </p:nvPr>
        </p:nvSpPr>
        <p:spPr>
          <a:xfrm>
            <a:off x="311700" y="445025"/>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26190"/>
              <a:buNone/>
            </a:pPr>
            <a:br>
              <a:rPr b="1" lang="en">
                <a:latin typeface="Roboto"/>
                <a:ea typeface="Roboto"/>
                <a:cs typeface="Roboto"/>
                <a:sym typeface="Roboto"/>
              </a:rPr>
            </a:br>
            <a:br>
              <a:rPr b="1" lang="en"/>
            </a:br>
            <a:r>
              <a:rPr b="1" lang="en"/>
              <a:t>Locker Room Monitors = USA </a:t>
            </a:r>
            <a:r>
              <a:rPr b="1" lang="en">
                <a:latin typeface="Roboto"/>
                <a:ea typeface="Roboto"/>
                <a:cs typeface="Roboto"/>
                <a:sym typeface="Roboto"/>
              </a:rPr>
              <a:t>Hockey Requirement</a:t>
            </a:r>
            <a:endParaRPr b="1">
              <a:latin typeface="Roboto"/>
              <a:ea typeface="Roboto"/>
              <a:cs typeface="Roboto"/>
              <a:sym typeface="Roboto"/>
            </a:endParaRPr>
          </a:p>
        </p:txBody>
      </p:sp>
      <p:sp>
        <p:nvSpPr>
          <p:cNvPr id="153" name="Google Shape;153;p9"/>
          <p:cNvSpPr txBox="1"/>
          <p:nvPr>
            <p:ph idx="1" type="body"/>
          </p:nvPr>
        </p:nvSpPr>
        <p:spPr>
          <a:xfrm>
            <a:off x="226859" y="1017725"/>
            <a:ext cx="8520600" cy="3416400"/>
          </a:xfrm>
          <a:prstGeom prst="rect">
            <a:avLst/>
          </a:prstGeom>
          <a:noFill/>
          <a:ln>
            <a:noFill/>
          </a:ln>
        </p:spPr>
        <p:txBody>
          <a:bodyPr anchorCtr="0" anchor="t" bIns="91425" lIns="91425" spcFirstLastPara="1" rIns="91425" wrap="square" tIns="91425">
            <a:noAutofit/>
          </a:bodyPr>
          <a:lstStyle/>
          <a:p>
            <a:pPr indent="0" lvl="0" marL="107950" rtl="0" algn="l">
              <a:lnSpc>
                <a:spcPct val="115000"/>
              </a:lnSpc>
              <a:spcBef>
                <a:spcPts val="0"/>
              </a:spcBef>
              <a:spcAft>
                <a:spcPts val="0"/>
              </a:spcAft>
              <a:buSzPts val="1900"/>
              <a:buNone/>
            </a:pPr>
            <a:r>
              <a:rPr lang="en" sz="1600"/>
              <a:t>At least one responsible adult present monitoring the locker room during all team events to ensure only participants (coaches and players), approved team personnel and family members (at 8U and 10U ages) are in the locker room and to supervise the conduct in the locker room. </a:t>
            </a:r>
            <a:endParaRPr/>
          </a:p>
          <a:p>
            <a:pPr indent="0" lvl="0" marL="107950" rtl="0" algn="l">
              <a:lnSpc>
                <a:spcPct val="115000"/>
              </a:lnSpc>
              <a:spcBef>
                <a:spcPts val="0"/>
              </a:spcBef>
              <a:spcAft>
                <a:spcPts val="0"/>
              </a:spcAft>
              <a:buSzPts val="1900"/>
              <a:buNone/>
            </a:pPr>
            <a:r>
              <a:t/>
            </a:r>
            <a:endParaRPr sz="1600"/>
          </a:p>
          <a:p>
            <a:pPr indent="0" lvl="0" marL="107950" rtl="0" algn="l">
              <a:lnSpc>
                <a:spcPct val="115000"/>
              </a:lnSpc>
              <a:spcBef>
                <a:spcPts val="0"/>
              </a:spcBef>
              <a:spcAft>
                <a:spcPts val="0"/>
              </a:spcAft>
              <a:buSzPts val="1900"/>
              <a:buNone/>
            </a:pPr>
            <a:r>
              <a:rPr lang="en" sz="1600"/>
              <a:t>Any individual meetings with a minor participant and a coach in a locker room requires a responsible adult be with the coach (one-on-one actions between a coach and athlete must be “observable”). </a:t>
            </a:r>
            <a:endParaRPr/>
          </a:p>
          <a:p>
            <a:pPr indent="0" lvl="0" marL="107950" rtl="0" algn="l">
              <a:lnSpc>
                <a:spcPct val="115000"/>
              </a:lnSpc>
              <a:spcBef>
                <a:spcPts val="0"/>
              </a:spcBef>
              <a:spcAft>
                <a:spcPts val="0"/>
              </a:spcAft>
              <a:buSzPts val="1900"/>
              <a:buNone/>
            </a:pPr>
            <a:r>
              <a:t/>
            </a:r>
            <a:endParaRPr sz="1600"/>
          </a:p>
          <a:p>
            <a:pPr indent="0" lvl="0" marL="107950" rtl="0" algn="l">
              <a:lnSpc>
                <a:spcPct val="115000"/>
              </a:lnSpc>
              <a:spcBef>
                <a:spcPts val="0"/>
              </a:spcBef>
              <a:spcAft>
                <a:spcPts val="0"/>
              </a:spcAft>
              <a:buSzPts val="1900"/>
              <a:buNone/>
            </a:pPr>
            <a:r>
              <a:rPr lang="en" sz="1600"/>
              <a:t>Responsible adults must personally monitor the locker room environment at all times while participants are present and </a:t>
            </a:r>
            <a:r>
              <a:rPr lang="en" sz="1600"/>
              <a:t>ensure</a:t>
            </a:r>
            <a:r>
              <a:rPr lang="en" sz="1600"/>
              <a:t> the locker room is appropriately secured when minor participants are on the ice.</a:t>
            </a:r>
            <a:endParaRPr sz="1600">
              <a:solidFill>
                <a:schemeClr val="dk1"/>
              </a:solidFill>
            </a:endParaRPr>
          </a:p>
        </p:txBody>
      </p:sp>
      <p:sp>
        <p:nvSpPr>
          <p:cNvPr id="154" name="Google Shape;154;p9"/>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55" name="Google Shape;155;p9"/>
          <p:cNvSpPr txBox="1"/>
          <p:nvPr>
            <p:ph idx="4294967295" type="sldNum"/>
          </p:nvPr>
        </p:nvSpPr>
        <p:spPr>
          <a:xfrm>
            <a:off x="8594725" y="4662488"/>
            <a:ext cx="549275" cy="393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26190"/>
              <a:buNone/>
            </a:pPr>
            <a:br>
              <a:rPr b="1" lang="en">
                <a:latin typeface="Roboto"/>
                <a:ea typeface="Roboto"/>
                <a:cs typeface="Roboto"/>
                <a:sym typeface="Roboto"/>
              </a:rPr>
            </a:br>
            <a:br>
              <a:rPr b="1" lang="en"/>
            </a:br>
            <a:r>
              <a:rPr b="1" lang="en"/>
              <a:t>Locker Room Monitors</a:t>
            </a:r>
            <a:endParaRPr b="1">
              <a:latin typeface="Roboto"/>
              <a:ea typeface="Roboto"/>
              <a:cs typeface="Roboto"/>
              <a:sym typeface="Roboto"/>
            </a:endParaRPr>
          </a:p>
        </p:txBody>
      </p:sp>
      <p:sp>
        <p:nvSpPr>
          <p:cNvPr id="161" name="Google Shape;161;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342900" lvl="0" marL="457200" rtl="0" algn="ctr">
              <a:lnSpc>
                <a:spcPct val="100000"/>
              </a:lnSpc>
              <a:spcBef>
                <a:spcPts val="0"/>
              </a:spcBef>
              <a:spcAft>
                <a:spcPts val="0"/>
              </a:spcAft>
              <a:buSzPts val="2100"/>
              <a:buFont typeface="Roboto Medium"/>
              <a:buNone/>
            </a:pPr>
            <a:r>
              <a:rPr lang="en"/>
              <a:t>Must complete Background Screening and SafeSport</a:t>
            </a:r>
            <a:endParaRPr/>
          </a:p>
        </p:txBody>
      </p:sp>
      <p:sp>
        <p:nvSpPr>
          <p:cNvPr id="162" name="Google Shape;162;p10"/>
          <p:cNvSpPr txBox="1"/>
          <p:nvPr>
            <p:ph idx="2" type="body"/>
          </p:nvPr>
        </p:nvSpPr>
        <p:spPr>
          <a:xfrm>
            <a:off x="4939500" y="724075"/>
            <a:ext cx="3837000" cy="3695100"/>
          </a:xfrm>
          <a:prstGeom prst="rect">
            <a:avLst/>
          </a:prstGeom>
          <a:noFill/>
          <a:ln>
            <a:noFill/>
          </a:ln>
        </p:spPr>
        <p:txBody>
          <a:bodyPr anchorCtr="0" anchor="t" bIns="91425" lIns="91425" spcFirstLastPara="1" rIns="91425" wrap="square" tIns="91425">
            <a:noAutofit/>
          </a:bodyPr>
          <a:lstStyle/>
          <a:p>
            <a:pPr indent="0" lvl="0" marL="114300" rtl="0" algn="l">
              <a:lnSpc>
                <a:spcPct val="115000"/>
              </a:lnSpc>
              <a:spcBef>
                <a:spcPts val="0"/>
              </a:spcBef>
              <a:spcAft>
                <a:spcPts val="0"/>
              </a:spcAft>
              <a:buSzPts val="1800"/>
              <a:buNone/>
            </a:pPr>
            <a:r>
              <a:rPr b="1" i="1" lang="en"/>
              <a:t>**Cell phones are not to be used in the locker rooms. This is a Safe Sport issue.**</a:t>
            </a:r>
            <a:endParaRPr/>
          </a:p>
          <a:p>
            <a:pPr indent="0" lvl="0" marL="114300" rtl="0" algn="l">
              <a:lnSpc>
                <a:spcPct val="115000"/>
              </a:lnSpc>
              <a:spcBef>
                <a:spcPts val="0"/>
              </a:spcBef>
              <a:spcAft>
                <a:spcPts val="0"/>
              </a:spcAft>
              <a:buSzPts val="1800"/>
              <a:buNone/>
            </a:pPr>
            <a:r>
              <a:t/>
            </a:r>
            <a:endParaRPr/>
          </a:p>
          <a:p>
            <a:pPr indent="0" lvl="0" marL="114300" rtl="0" algn="l">
              <a:lnSpc>
                <a:spcPct val="115000"/>
              </a:lnSpc>
              <a:spcBef>
                <a:spcPts val="0"/>
              </a:spcBef>
              <a:spcAft>
                <a:spcPts val="0"/>
              </a:spcAft>
              <a:buSzPts val="1800"/>
              <a:buNone/>
            </a:pPr>
            <a:r>
              <a:rPr b="1" lang="en"/>
              <a:t>**Any time a player leaves the bench during a game to go to the locker room, the locker room monitor needs to go with them.**</a:t>
            </a:r>
            <a:endParaRPr/>
          </a:p>
          <a:p>
            <a:pPr indent="0" lvl="0" marL="114300" rtl="0" algn="l">
              <a:lnSpc>
                <a:spcPct val="115000"/>
              </a:lnSpc>
              <a:spcBef>
                <a:spcPts val="0"/>
              </a:spcBef>
              <a:spcAft>
                <a:spcPts val="0"/>
              </a:spcAft>
              <a:buSzPts val="1800"/>
              <a:buNone/>
            </a:pPr>
            <a:br>
              <a:rPr lang="en" sz="1600"/>
            </a:br>
            <a:endParaRPr sz="1600">
              <a:solidFill>
                <a:schemeClr val="dk1"/>
              </a:solidFill>
            </a:endParaRPr>
          </a:p>
        </p:txBody>
      </p:sp>
      <p:sp>
        <p:nvSpPr>
          <p:cNvPr id="163" name="Google Shape;16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64" name="Google Shape;164;p10"/>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26190"/>
              <a:buNone/>
            </a:pPr>
            <a:br>
              <a:rPr b="1" lang="en">
                <a:latin typeface="Roboto"/>
                <a:ea typeface="Roboto"/>
                <a:cs typeface="Roboto"/>
                <a:sym typeface="Roboto"/>
              </a:rPr>
            </a:br>
            <a:br>
              <a:rPr b="1" lang="en"/>
            </a:br>
            <a:r>
              <a:rPr b="1" lang="en"/>
              <a:t>Penalty Box Attendants</a:t>
            </a:r>
            <a:endParaRPr b="1">
              <a:latin typeface="Roboto"/>
              <a:ea typeface="Roboto"/>
              <a:cs typeface="Roboto"/>
              <a:sym typeface="Roboto"/>
            </a:endParaRPr>
          </a:p>
        </p:txBody>
      </p:sp>
      <p:sp>
        <p:nvSpPr>
          <p:cNvPr id="170" name="Google Shape;170;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fontScale="62500" lnSpcReduction="20000"/>
          </a:bodyPr>
          <a:lstStyle/>
          <a:p>
            <a:pPr indent="-342900" lvl="0" marL="457200" rtl="0" algn="ctr">
              <a:lnSpc>
                <a:spcPct val="100000"/>
              </a:lnSpc>
              <a:spcBef>
                <a:spcPts val="0"/>
              </a:spcBef>
              <a:spcAft>
                <a:spcPts val="0"/>
              </a:spcAft>
              <a:buSzPct val="159999"/>
              <a:buFont typeface="Roboto Medium"/>
              <a:buNone/>
            </a:pPr>
            <a:r>
              <a:rPr lang="en"/>
              <a:t>(If your rink does not provide scorekeepers, your team is responsible for having a scorekeeper for your Home games.)</a:t>
            </a:r>
            <a:endParaRPr/>
          </a:p>
          <a:p>
            <a:pPr indent="-342900" lvl="0" marL="457200" rtl="0" algn="ctr">
              <a:lnSpc>
                <a:spcPct val="100000"/>
              </a:lnSpc>
              <a:spcBef>
                <a:spcPts val="0"/>
              </a:spcBef>
              <a:spcAft>
                <a:spcPts val="0"/>
              </a:spcAft>
              <a:buSzPct val="159999"/>
              <a:buFont typeface="Roboto Medium"/>
              <a:buNone/>
            </a:pPr>
            <a:r>
              <a:t/>
            </a:r>
            <a:endParaRPr/>
          </a:p>
          <a:p>
            <a:pPr indent="-342900" lvl="0" marL="457200" rtl="0" algn="ctr">
              <a:lnSpc>
                <a:spcPct val="100000"/>
              </a:lnSpc>
              <a:spcBef>
                <a:spcPts val="0"/>
              </a:spcBef>
              <a:spcAft>
                <a:spcPts val="0"/>
              </a:spcAft>
              <a:buSzPct val="159999"/>
              <a:buFont typeface="Roboto Medium"/>
              <a:buNone/>
            </a:pPr>
            <a:br>
              <a:rPr lang="en"/>
            </a:br>
            <a:endParaRPr/>
          </a:p>
          <a:p>
            <a:pPr indent="-342900" lvl="0" marL="457200" rtl="0" algn="ctr">
              <a:lnSpc>
                <a:spcPct val="100000"/>
              </a:lnSpc>
              <a:spcBef>
                <a:spcPts val="0"/>
              </a:spcBef>
              <a:spcAft>
                <a:spcPts val="0"/>
              </a:spcAft>
              <a:buSzPct val="159999"/>
              <a:buFont typeface="Roboto Medium"/>
              <a:buNone/>
            </a:pPr>
            <a:r>
              <a:t/>
            </a:r>
            <a:endParaRPr/>
          </a:p>
        </p:txBody>
      </p:sp>
      <p:sp>
        <p:nvSpPr>
          <p:cNvPr id="171" name="Google Shape;171;p11"/>
          <p:cNvSpPr txBox="1"/>
          <p:nvPr>
            <p:ph idx="2" type="body"/>
          </p:nvPr>
        </p:nvSpPr>
        <p:spPr>
          <a:xfrm>
            <a:off x="4939500" y="724075"/>
            <a:ext cx="3837000" cy="36951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Roboto Medium"/>
              <a:buChar char="●"/>
            </a:pPr>
            <a:r>
              <a:rPr lang="en"/>
              <a:t>Each team should have a Penalty Box Attendant for all league games. Tournaments may or may not require.</a:t>
            </a:r>
            <a:endParaRPr/>
          </a:p>
          <a:p>
            <a:pPr indent="0" lvl="0" marL="457200" rtl="0" algn="l">
              <a:lnSpc>
                <a:spcPct val="115000"/>
              </a:lnSpc>
              <a:spcBef>
                <a:spcPts val="0"/>
              </a:spcBef>
              <a:spcAft>
                <a:spcPts val="0"/>
              </a:spcAft>
              <a:buNone/>
            </a:pPr>
            <a:r>
              <a:t/>
            </a:r>
            <a:endParaRPr/>
          </a:p>
          <a:p>
            <a:pPr indent="-342900" lvl="0" marL="457200" rtl="0" algn="l">
              <a:lnSpc>
                <a:spcPct val="115000"/>
              </a:lnSpc>
              <a:spcBef>
                <a:spcPts val="0"/>
              </a:spcBef>
              <a:spcAft>
                <a:spcPts val="0"/>
              </a:spcAft>
              <a:buSzPts val="1800"/>
              <a:buChar char="●"/>
            </a:pPr>
            <a:r>
              <a:rPr lang="en"/>
              <a:t>This person cannot be a coach who is serving a suspension.</a:t>
            </a:r>
            <a:endParaRPr/>
          </a:p>
          <a:p>
            <a:pPr indent="0" lvl="0" marL="457200" rtl="0" algn="l">
              <a:lnSpc>
                <a:spcPct val="115000"/>
              </a:lnSpc>
              <a:spcBef>
                <a:spcPts val="0"/>
              </a:spcBef>
              <a:spcAft>
                <a:spcPts val="0"/>
              </a:spcAft>
              <a:buNone/>
            </a:pPr>
            <a:r>
              <a:t/>
            </a:r>
            <a:endParaRPr/>
          </a:p>
          <a:p>
            <a:pPr indent="-342900" lvl="0" marL="457200" rtl="0" algn="l">
              <a:lnSpc>
                <a:spcPct val="115000"/>
              </a:lnSpc>
              <a:spcBef>
                <a:spcPts val="0"/>
              </a:spcBef>
              <a:spcAft>
                <a:spcPts val="0"/>
              </a:spcAft>
              <a:buSzPts val="1800"/>
              <a:buChar char="●"/>
            </a:pPr>
            <a:r>
              <a:rPr lang="en"/>
              <a:t>No yelling or </a:t>
            </a:r>
            <a:r>
              <a:rPr lang="en"/>
              <a:t>lobbying</a:t>
            </a:r>
            <a:r>
              <a:rPr lang="en"/>
              <a:t> on Ice Officials about calls on the ice.</a:t>
            </a:r>
            <a:endParaRPr/>
          </a:p>
          <a:p>
            <a:pPr indent="0" lvl="0" marL="114300" rtl="0" algn="l">
              <a:lnSpc>
                <a:spcPct val="115000"/>
              </a:lnSpc>
              <a:spcBef>
                <a:spcPts val="0"/>
              </a:spcBef>
              <a:spcAft>
                <a:spcPts val="0"/>
              </a:spcAft>
              <a:buSzPts val="1800"/>
              <a:buNone/>
            </a:pPr>
            <a:br>
              <a:rPr lang="en" sz="1600"/>
            </a:br>
            <a:endParaRPr sz="1600">
              <a:solidFill>
                <a:schemeClr val="dk1"/>
              </a:solidFill>
            </a:endParaRPr>
          </a:p>
        </p:txBody>
      </p:sp>
      <p:sp>
        <p:nvSpPr>
          <p:cNvPr id="172" name="Google Shape;172;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73" name="Google Shape;173;p11"/>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74" name="Google Shape;174;p11"/>
          <p:cNvSpPr txBox="1"/>
          <p:nvPr/>
        </p:nvSpPr>
        <p:spPr>
          <a:xfrm>
            <a:off x="575035" y="3459637"/>
            <a:ext cx="3735665"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 sz="1400" u="none" cap="none" strike="noStrike">
                <a:solidFill>
                  <a:srgbClr val="000000"/>
                </a:solidFill>
                <a:latin typeface="Arial"/>
                <a:ea typeface="Arial"/>
                <a:cs typeface="Arial"/>
                <a:sym typeface="Arial"/>
              </a:rPr>
              <a:t>Penalty Box Attendants and Score Keepers are considered off-ice officials and need to remain neutral at all times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2"/>
          <p:cNvSpPr txBox="1"/>
          <p:nvPr>
            <p:ph idx="2" type="body"/>
          </p:nvPr>
        </p:nvSpPr>
        <p:spPr>
          <a:xfrm>
            <a:off x="4939500" y="722377"/>
            <a:ext cx="3837000" cy="3696823"/>
          </a:xfrm>
          <a:prstGeom prst="rect">
            <a:avLst/>
          </a:prstGeom>
          <a:noFill/>
          <a:ln>
            <a:noFill/>
          </a:ln>
        </p:spPr>
        <p:txBody>
          <a:bodyPr anchorCtr="0" anchor="t" bIns="91425" lIns="91425" spcFirstLastPara="1" rIns="91425" wrap="square" tIns="91425">
            <a:normAutofit fontScale="92500"/>
          </a:bodyPr>
          <a:lstStyle/>
          <a:p>
            <a:pPr indent="-368300" lvl="0" marL="457200" rtl="0" algn="l">
              <a:lnSpc>
                <a:spcPct val="115000"/>
              </a:lnSpc>
              <a:spcBef>
                <a:spcPts val="0"/>
              </a:spcBef>
              <a:spcAft>
                <a:spcPts val="0"/>
              </a:spcAft>
              <a:buSzPct val="108108"/>
              <a:buChar char="●"/>
            </a:pPr>
            <a:r>
              <a:rPr lang="en" sz="2200"/>
              <a:t>Binder or paper organizer</a:t>
            </a:r>
            <a:endParaRPr/>
          </a:p>
          <a:p>
            <a:pPr indent="-368300" lvl="0" marL="457200" rtl="0" algn="l">
              <a:lnSpc>
                <a:spcPct val="115000"/>
              </a:lnSpc>
              <a:spcBef>
                <a:spcPts val="0"/>
              </a:spcBef>
              <a:spcAft>
                <a:spcPts val="0"/>
              </a:spcAft>
              <a:buSzPct val="108108"/>
              <a:buChar char="●"/>
            </a:pPr>
            <a:r>
              <a:rPr lang="en" sz="2200"/>
              <a:t>Paper Game Sheets (prepare in advance)</a:t>
            </a:r>
            <a:endParaRPr sz="2200"/>
          </a:p>
          <a:p>
            <a:pPr indent="-368300" lvl="0" marL="457200" rtl="0" algn="l">
              <a:lnSpc>
                <a:spcPct val="115000"/>
              </a:lnSpc>
              <a:spcBef>
                <a:spcPts val="0"/>
              </a:spcBef>
              <a:spcAft>
                <a:spcPts val="0"/>
              </a:spcAft>
              <a:buSzPct val="108108"/>
              <a:buChar char="●"/>
            </a:pPr>
            <a:r>
              <a:rPr lang="en" sz="2200"/>
              <a:t>Sticker labels </a:t>
            </a:r>
            <a:endParaRPr/>
          </a:p>
          <a:p>
            <a:pPr indent="-368300" lvl="0" marL="457200" rtl="0" algn="l">
              <a:lnSpc>
                <a:spcPct val="115000"/>
              </a:lnSpc>
              <a:spcBef>
                <a:spcPts val="0"/>
              </a:spcBef>
              <a:spcAft>
                <a:spcPts val="0"/>
              </a:spcAft>
              <a:buSzPct val="108108"/>
              <a:buChar char="●"/>
            </a:pPr>
            <a:r>
              <a:rPr lang="en" sz="2200"/>
              <a:t>Copy of official roster (and link)</a:t>
            </a:r>
            <a:endParaRPr/>
          </a:p>
          <a:p>
            <a:pPr indent="-368300" lvl="0" marL="457200" rtl="0" algn="l">
              <a:lnSpc>
                <a:spcPct val="115000"/>
              </a:lnSpc>
              <a:spcBef>
                <a:spcPts val="0"/>
              </a:spcBef>
              <a:spcAft>
                <a:spcPts val="0"/>
              </a:spcAft>
              <a:buSzPct val="108108"/>
              <a:buChar char="●"/>
            </a:pPr>
            <a:r>
              <a:rPr lang="en" sz="2200"/>
              <a:t>Pens</a:t>
            </a:r>
            <a:endParaRPr/>
          </a:p>
          <a:p>
            <a:pPr indent="-368300" lvl="0" marL="457200" rtl="0" algn="l">
              <a:lnSpc>
                <a:spcPct val="115000"/>
              </a:lnSpc>
              <a:spcBef>
                <a:spcPts val="0"/>
              </a:spcBef>
              <a:spcAft>
                <a:spcPts val="0"/>
              </a:spcAft>
              <a:buSzPct val="108108"/>
              <a:buChar char="●"/>
            </a:pPr>
            <a:r>
              <a:rPr lang="en" sz="2200"/>
              <a:t>Home team provides game sheet for league games</a:t>
            </a:r>
            <a:endParaRPr sz="2200"/>
          </a:p>
        </p:txBody>
      </p:sp>
      <p:sp>
        <p:nvSpPr>
          <p:cNvPr id="180" name="Google Shape;18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81" name="Google Shape;181;p12"/>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82" name="Google Shape;182;p12"/>
          <p:cNvSpPr txBox="1"/>
          <p:nvPr>
            <p:ph type="title"/>
          </p:nvPr>
        </p:nvSpPr>
        <p:spPr>
          <a:xfrm>
            <a:off x="265500" y="722377"/>
            <a:ext cx="4045200" cy="2700536"/>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29100"/>
              <a:buFont typeface="Arial"/>
              <a:buNone/>
            </a:pPr>
            <a:br>
              <a:rPr b="1" lang="en">
                <a:latin typeface="Roboto"/>
                <a:ea typeface="Roboto"/>
                <a:cs typeface="Roboto"/>
                <a:sym typeface="Roboto"/>
              </a:rPr>
            </a:br>
            <a:br>
              <a:rPr b="1" lang="en">
                <a:latin typeface="Roboto"/>
                <a:ea typeface="Roboto"/>
                <a:cs typeface="Roboto"/>
                <a:sym typeface="Roboto"/>
              </a:rPr>
            </a:br>
            <a:br>
              <a:rPr b="1" lang="en">
                <a:latin typeface="Roboto"/>
                <a:ea typeface="Roboto"/>
                <a:cs typeface="Roboto"/>
                <a:sym typeface="Roboto"/>
              </a:rPr>
            </a:br>
            <a:r>
              <a:rPr b="1" lang="en">
                <a:latin typeface="Roboto"/>
                <a:ea typeface="Roboto"/>
                <a:cs typeface="Roboto"/>
                <a:sym typeface="Roboto"/>
              </a:rPr>
              <a:t>GAME TIME</a:t>
            </a:r>
            <a:br>
              <a:rPr b="1" lang="en">
                <a:latin typeface="Roboto"/>
                <a:ea typeface="Roboto"/>
                <a:cs typeface="Roboto"/>
                <a:sym typeface="Roboto"/>
              </a:rPr>
            </a:br>
            <a:r>
              <a:rPr b="1" lang="en">
                <a:latin typeface="Roboto"/>
                <a:ea typeface="Roboto"/>
                <a:cs typeface="Roboto"/>
                <a:sym typeface="Roboto"/>
              </a:rPr>
              <a:t>--</a:t>
            </a:r>
            <a:br>
              <a:rPr b="1" lang="en">
                <a:latin typeface="Roboto"/>
                <a:ea typeface="Roboto"/>
                <a:cs typeface="Roboto"/>
                <a:sym typeface="Roboto"/>
              </a:rPr>
            </a:br>
            <a:r>
              <a:rPr b="1" lang="en">
                <a:latin typeface="Roboto"/>
                <a:ea typeface="Roboto"/>
                <a:cs typeface="Roboto"/>
                <a:sym typeface="Roboto"/>
              </a:rPr>
              <a:t>Be Organized!</a:t>
            </a:r>
            <a:endParaRPr b="1">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88" name="Google Shape;188;p13"/>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89" name="Google Shape;189;p13"/>
          <p:cNvSpPr txBox="1"/>
          <p:nvPr>
            <p:ph type="title"/>
          </p:nvPr>
        </p:nvSpPr>
        <p:spPr>
          <a:xfrm>
            <a:off x="224436" y="320040"/>
            <a:ext cx="4045200" cy="1773936"/>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26190"/>
              <a:buFont typeface="Arial"/>
              <a:buNone/>
            </a:pPr>
            <a:r>
              <a:rPr b="1" lang="en">
                <a:latin typeface="Roboto"/>
                <a:ea typeface="Roboto"/>
                <a:cs typeface="Roboto"/>
                <a:sym typeface="Roboto"/>
              </a:rPr>
              <a:t>Before the Game --</a:t>
            </a:r>
            <a:br>
              <a:rPr b="1" lang="en">
                <a:latin typeface="Roboto"/>
                <a:ea typeface="Roboto"/>
                <a:cs typeface="Roboto"/>
                <a:sym typeface="Roboto"/>
              </a:rPr>
            </a:br>
            <a:r>
              <a:rPr b="1" lang="en">
                <a:latin typeface="Roboto"/>
                <a:ea typeface="Roboto"/>
                <a:cs typeface="Roboto"/>
                <a:sym typeface="Roboto"/>
              </a:rPr>
              <a:t>Score Sheets</a:t>
            </a:r>
            <a:endParaRPr b="1">
              <a:latin typeface="Roboto"/>
              <a:ea typeface="Roboto"/>
              <a:cs typeface="Roboto"/>
              <a:sym typeface="Roboto"/>
            </a:endParaRPr>
          </a:p>
        </p:txBody>
      </p:sp>
      <p:pic>
        <p:nvPicPr>
          <p:cNvPr id="190" name="Google Shape;190;p13"/>
          <p:cNvPicPr preferRelativeResize="0"/>
          <p:nvPr/>
        </p:nvPicPr>
        <p:blipFill rotWithShape="1">
          <a:blip r:embed="rId3">
            <a:alphaModFix/>
          </a:blip>
          <a:srcRect b="0" l="0" r="0" t="0"/>
          <a:stretch/>
        </p:blipFill>
        <p:spPr>
          <a:xfrm>
            <a:off x="1052818" y="2200799"/>
            <a:ext cx="2194975" cy="2194975"/>
          </a:xfrm>
          <a:prstGeom prst="rect">
            <a:avLst/>
          </a:prstGeom>
          <a:noFill/>
          <a:ln>
            <a:noFill/>
          </a:ln>
        </p:spPr>
      </p:pic>
      <p:sp>
        <p:nvSpPr>
          <p:cNvPr id="191" name="Google Shape;191;p13"/>
          <p:cNvSpPr txBox="1"/>
          <p:nvPr/>
        </p:nvSpPr>
        <p:spPr>
          <a:xfrm>
            <a:off x="4874364" y="934212"/>
            <a:ext cx="4045200" cy="3107436"/>
          </a:xfrm>
          <a:prstGeom prst="rect">
            <a:avLst/>
          </a:prstGeom>
          <a:noFill/>
          <a:ln>
            <a:noFill/>
          </a:ln>
        </p:spPr>
        <p:txBody>
          <a:bodyPr anchorCtr="0" anchor="b" bIns="91425" lIns="91425" spcFirstLastPara="1" rIns="91425" wrap="square" tIns="91425">
            <a:normAutofit fontScale="47500" lnSpcReduction="20000"/>
          </a:bodyPr>
          <a:lstStyle/>
          <a:p>
            <a:pPr indent="0" lvl="0" marL="0" marR="0" rtl="0" algn="ctr">
              <a:lnSpc>
                <a:spcPct val="100000"/>
              </a:lnSpc>
              <a:spcBef>
                <a:spcPts val="0"/>
              </a:spcBef>
              <a:spcAft>
                <a:spcPts val="0"/>
              </a:spcAft>
              <a:buClr>
                <a:schemeClr val="dk1"/>
              </a:buClr>
              <a:buSzPct val="26190"/>
              <a:buFont typeface="Arial"/>
              <a:buNone/>
            </a:pPr>
            <a:r>
              <a:rPr b="1" i="0" lang="en" sz="4200" u="none" cap="none" strike="noStrike">
                <a:solidFill>
                  <a:schemeClr val="dk2"/>
                </a:solidFill>
                <a:latin typeface="Roboto"/>
                <a:ea typeface="Roboto"/>
                <a:cs typeface="Roboto"/>
                <a:sym typeface="Roboto"/>
              </a:rPr>
              <a:t>Head Coach is ultimately responsible for accuracy of game sheets but you can help!</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ct val="26190"/>
              <a:buFont typeface="Arial"/>
              <a:buNone/>
            </a:pPr>
            <a:r>
              <a:t/>
            </a:r>
            <a:endParaRPr b="1" i="0" sz="42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1"/>
              </a:buClr>
              <a:buSzPct val="26190"/>
              <a:buFont typeface="Arial"/>
              <a:buNone/>
            </a:pPr>
            <a:r>
              <a:rPr b="1" i="0" lang="en" sz="4200" u="none" cap="none" strike="noStrike">
                <a:solidFill>
                  <a:schemeClr val="dk2"/>
                </a:solidFill>
                <a:latin typeface="Roboto"/>
                <a:ea typeface="Roboto"/>
                <a:cs typeface="Roboto"/>
                <a:sym typeface="Roboto"/>
              </a:rPr>
              <a:t>Incorrect game sheets can lead to a coach or player suspension!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ct val="26190"/>
              <a:buFont typeface="Arial"/>
              <a:buNone/>
            </a:pPr>
            <a:r>
              <a:t/>
            </a:r>
            <a:endParaRPr b="1" i="0" sz="42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1"/>
              </a:buClr>
              <a:buSzPct val="26190"/>
              <a:buFont typeface="Arial"/>
              <a:buNone/>
            </a:pPr>
            <a:r>
              <a:rPr b="1" i="0" lang="en" sz="4200" u="none" cap="none" strike="noStrike">
                <a:solidFill>
                  <a:schemeClr val="dk2"/>
                </a:solidFill>
                <a:latin typeface="Roboto"/>
                <a:ea typeface="Roboto"/>
                <a:cs typeface="Roboto"/>
                <a:sym typeface="Roboto"/>
              </a:rPr>
              <a:t>Players or coaches not on your approved USA Hockey roster MUST NOT participate in games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197" name="Google Shape;197;p14"/>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198" name="Google Shape;198;p14"/>
          <p:cNvSpPr txBox="1"/>
          <p:nvPr>
            <p:ph type="title"/>
          </p:nvPr>
        </p:nvSpPr>
        <p:spPr>
          <a:xfrm>
            <a:off x="224436" y="320040"/>
            <a:ext cx="4045200" cy="1773936"/>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26190"/>
              <a:buFont typeface="Arial"/>
              <a:buNone/>
            </a:pPr>
            <a:r>
              <a:rPr b="1" lang="en">
                <a:latin typeface="Roboto"/>
                <a:ea typeface="Roboto"/>
                <a:cs typeface="Roboto"/>
                <a:sym typeface="Roboto"/>
              </a:rPr>
              <a:t>Before the Game --</a:t>
            </a:r>
            <a:br>
              <a:rPr b="1" lang="en">
                <a:latin typeface="Roboto"/>
                <a:ea typeface="Roboto"/>
                <a:cs typeface="Roboto"/>
                <a:sym typeface="Roboto"/>
              </a:rPr>
            </a:br>
            <a:r>
              <a:rPr b="1" lang="en">
                <a:latin typeface="Roboto"/>
                <a:ea typeface="Roboto"/>
                <a:cs typeface="Roboto"/>
                <a:sym typeface="Roboto"/>
              </a:rPr>
              <a:t>Score Sheets</a:t>
            </a:r>
            <a:endParaRPr b="1">
              <a:latin typeface="Roboto"/>
              <a:ea typeface="Roboto"/>
              <a:cs typeface="Roboto"/>
              <a:sym typeface="Roboto"/>
            </a:endParaRPr>
          </a:p>
        </p:txBody>
      </p:sp>
      <p:pic>
        <p:nvPicPr>
          <p:cNvPr id="199" name="Google Shape;199;p14"/>
          <p:cNvPicPr preferRelativeResize="0"/>
          <p:nvPr/>
        </p:nvPicPr>
        <p:blipFill rotWithShape="1">
          <a:blip r:embed="rId3">
            <a:alphaModFix/>
          </a:blip>
          <a:srcRect b="0" l="0" r="0" t="0"/>
          <a:stretch/>
        </p:blipFill>
        <p:spPr>
          <a:xfrm>
            <a:off x="1052818" y="2200799"/>
            <a:ext cx="2194975" cy="2194975"/>
          </a:xfrm>
          <a:prstGeom prst="rect">
            <a:avLst/>
          </a:prstGeom>
          <a:noFill/>
          <a:ln>
            <a:noFill/>
          </a:ln>
        </p:spPr>
      </p:pic>
      <p:sp>
        <p:nvSpPr>
          <p:cNvPr id="200" name="Google Shape;200;p14"/>
          <p:cNvSpPr txBox="1"/>
          <p:nvPr/>
        </p:nvSpPr>
        <p:spPr>
          <a:xfrm>
            <a:off x="4687320" y="810266"/>
            <a:ext cx="4045200" cy="3585508"/>
          </a:xfrm>
          <a:prstGeom prst="rect">
            <a:avLst/>
          </a:prstGeom>
          <a:noFill/>
          <a:ln>
            <a:noFill/>
          </a:ln>
        </p:spPr>
        <p:txBody>
          <a:bodyPr anchorCtr="0" anchor="b" bIns="91425" lIns="91425" spcFirstLastPara="1" rIns="91425" wrap="square" tIns="91425">
            <a:normAutofit fontScale="92500"/>
          </a:bodyPr>
          <a:lstStyle/>
          <a:p>
            <a:pPr indent="-368300" lvl="0" marL="457200" marR="0" rtl="0" algn="l">
              <a:lnSpc>
                <a:spcPct val="115000"/>
              </a:lnSpc>
              <a:spcBef>
                <a:spcPts val="0"/>
              </a:spcBef>
              <a:spcAft>
                <a:spcPts val="0"/>
              </a:spcAft>
              <a:buClr>
                <a:schemeClr val="dk2"/>
              </a:buClr>
              <a:buSzPct val="118918"/>
              <a:buFont typeface="Roboto Medium"/>
              <a:buChar char="●"/>
            </a:pPr>
            <a:r>
              <a:rPr b="0" i="0" lang="en" sz="2000" u="none" cap="none" strike="noStrike">
                <a:solidFill>
                  <a:schemeClr val="dk2"/>
                </a:solidFill>
                <a:latin typeface="Roboto Medium"/>
                <a:ea typeface="Roboto Medium"/>
                <a:cs typeface="Roboto Medium"/>
                <a:sym typeface="Roboto Medium"/>
              </a:rPr>
              <a:t>Names must match official roster</a:t>
            </a:r>
            <a:endParaRPr b="0" i="0" sz="14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2"/>
              </a:buClr>
              <a:buSzPct val="118918"/>
              <a:buFont typeface="Roboto Medium"/>
              <a:buChar char="●"/>
            </a:pPr>
            <a:r>
              <a:rPr b="0" i="0" lang="en" sz="2000" u="none" cap="none" strike="noStrike">
                <a:solidFill>
                  <a:schemeClr val="dk2"/>
                </a:solidFill>
                <a:latin typeface="Roboto Medium"/>
                <a:ea typeface="Roboto Medium"/>
                <a:cs typeface="Roboto Medium"/>
                <a:sym typeface="Roboto Medium"/>
              </a:rPr>
              <a:t>Last name first, no nicknames</a:t>
            </a:r>
            <a:endParaRPr b="0" i="0" sz="14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2"/>
              </a:buClr>
              <a:buSzPct val="118918"/>
              <a:buFont typeface="Roboto Medium"/>
              <a:buChar char="●"/>
            </a:pPr>
            <a:r>
              <a:rPr b="0" i="0" lang="en" sz="2000" u="none" cap="none" strike="noStrike">
                <a:solidFill>
                  <a:schemeClr val="dk2"/>
                </a:solidFill>
                <a:latin typeface="Roboto Medium"/>
                <a:ea typeface="Roboto Medium"/>
                <a:cs typeface="Roboto Medium"/>
                <a:sym typeface="Roboto Medium"/>
              </a:rPr>
              <a:t>Remember the Jr etc</a:t>
            </a:r>
            <a:endParaRPr b="0" i="0" sz="2000" u="none" cap="none" strike="noStrike">
              <a:solidFill>
                <a:schemeClr val="dk2"/>
              </a:solidFill>
              <a:latin typeface="Roboto Medium"/>
              <a:ea typeface="Roboto Medium"/>
              <a:cs typeface="Roboto Medium"/>
              <a:sym typeface="Roboto Medium"/>
            </a:endParaRPr>
          </a:p>
          <a:p>
            <a:pPr indent="-368300" lvl="0" marL="457200" marR="0" rtl="0" algn="l">
              <a:lnSpc>
                <a:spcPct val="115000"/>
              </a:lnSpc>
              <a:spcBef>
                <a:spcPts val="0"/>
              </a:spcBef>
              <a:spcAft>
                <a:spcPts val="0"/>
              </a:spcAft>
              <a:buClr>
                <a:schemeClr val="dk2"/>
              </a:buClr>
              <a:buSzPct val="118918"/>
              <a:buFont typeface="Roboto Medium"/>
              <a:buChar char="●"/>
            </a:pPr>
            <a:r>
              <a:rPr b="0" i="0" lang="en" sz="2000" u="none" cap="none" strike="noStrike">
                <a:solidFill>
                  <a:schemeClr val="dk2"/>
                </a:solidFill>
                <a:latin typeface="Roboto Medium"/>
                <a:ea typeface="Roboto Medium"/>
                <a:cs typeface="Roboto Medium"/>
                <a:sym typeface="Roboto Medium"/>
              </a:rPr>
              <a:t>Sticker templates can be found on NorCal Hockey; use AVERY full sheet</a:t>
            </a:r>
            <a:endParaRPr b="0" i="0" sz="14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2"/>
              </a:buClr>
              <a:buSzPct val="118918"/>
              <a:buFont typeface="Roboto Medium"/>
              <a:buChar char="●"/>
            </a:pPr>
            <a:r>
              <a:rPr b="0" i="0" lang="en" sz="2000" u="none" cap="none" strike="noStrike">
                <a:solidFill>
                  <a:schemeClr val="dk2"/>
                </a:solidFill>
                <a:latin typeface="Roboto Medium"/>
                <a:ea typeface="Roboto Medium"/>
                <a:cs typeface="Roboto Medium"/>
                <a:sym typeface="Roboto Medium"/>
              </a:rPr>
              <a:t>Ensure game sheets are legible</a:t>
            </a:r>
            <a:endParaRPr b="0" i="0" sz="2000" u="none" cap="none" strike="noStrike">
              <a:solidFill>
                <a:schemeClr val="dk2"/>
              </a:solidFill>
              <a:latin typeface="Roboto Medium"/>
              <a:ea typeface="Roboto Medium"/>
              <a:cs typeface="Roboto Medium"/>
              <a:sym typeface="Roboto Medium"/>
            </a:endParaRPr>
          </a:p>
          <a:p>
            <a:pPr indent="-368300" lvl="0" marL="457200" marR="0" rtl="0" algn="l">
              <a:lnSpc>
                <a:spcPct val="115000"/>
              </a:lnSpc>
              <a:spcBef>
                <a:spcPts val="0"/>
              </a:spcBef>
              <a:spcAft>
                <a:spcPts val="0"/>
              </a:spcAft>
              <a:buClr>
                <a:schemeClr val="dk2"/>
              </a:buClr>
              <a:buSzPct val="118918"/>
              <a:buFont typeface="Roboto Medium"/>
              <a:buChar char="●"/>
            </a:pPr>
            <a:r>
              <a:rPr b="0" i="0" lang="en" sz="2000" u="none" cap="none" strike="noStrike">
                <a:solidFill>
                  <a:schemeClr val="dk2"/>
                </a:solidFill>
                <a:latin typeface="Roboto Medium"/>
                <a:ea typeface="Roboto Medium"/>
                <a:cs typeface="Roboto Medium"/>
                <a:sym typeface="Roboto Medium"/>
              </a:rPr>
              <a:t>Use a single line to cross out people not there/suspended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06" name="Google Shape;206;p15"/>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207" name="Google Shape;207;p15"/>
          <p:cNvSpPr txBox="1"/>
          <p:nvPr>
            <p:ph type="title"/>
          </p:nvPr>
        </p:nvSpPr>
        <p:spPr>
          <a:xfrm>
            <a:off x="224438" y="277368"/>
            <a:ext cx="4045200" cy="1313688"/>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ct val="26190"/>
              <a:buFont typeface="Arial"/>
              <a:buNone/>
            </a:pPr>
            <a:r>
              <a:rPr b="1" lang="en">
                <a:latin typeface="Roboto"/>
                <a:ea typeface="Roboto"/>
                <a:cs typeface="Roboto"/>
                <a:sym typeface="Roboto"/>
              </a:rPr>
              <a:t>Before the game </a:t>
            </a:r>
            <a:endParaRPr b="1">
              <a:latin typeface="Roboto"/>
              <a:ea typeface="Roboto"/>
              <a:cs typeface="Roboto"/>
              <a:sym typeface="Roboto"/>
            </a:endParaRPr>
          </a:p>
        </p:txBody>
      </p:sp>
      <p:pic>
        <p:nvPicPr>
          <p:cNvPr id="208" name="Google Shape;208;p15"/>
          <p:cNvPicPr preferRelativeResize="0"/>
          <p:nvPr/>
        </p:nvPicPr>
        <p:blipFill rotWithShape="1">
          <a:blip r:embed="rId3">
            <a:alphaModFix/>
          </a:blip>
          <a:srcRect b="0" l="0" r="0" t="0"/>
          <a:stretch/>
        </p:blipFill>
        <p:spPr>
          <a:xfrm>
            <a:off x="1089394" y="1414096"/>
            <a:ext cx="2194975" cy="2194975"/>
          </a:xfrm>
          <a:prstGeom prst="rect">
            <a:avLst/>
          </a:prstGeom>
          <a:noFill/>
          <a:ln>
            <a:noFill/>
          </a:ln>
        </p:spPr>
      </p:pic>
      <p:sp>
        <p:nvSpPr>
          <p:cNvPr id="209" name="Google Shape;209;p15"/>
          <p:cNvSpPr txBox="1"/>
          <p:nvPr/>
        </p:nvSpPr>
        <p:spPr>
          <a:xfrm>
            <a:off x="4572000" y="235527"/>
            <a:ext cx="4468200" cy="4821290"/>
          </a:xfrm>
          <a:prstGeom prst="rect">
            <a:avLst/>
          </a:prstGeom>
          <a:noFill/>
          <a:ln>
            <a:noFill/>
          </a:ln>
        </p:spPr>
        <p:txBody>
          <a:bodyPr anchorCtr="0" anchor="t" bIns="91425" lIns="91425" spcFirstLastPara="1" rIns="91425" wrap="square" tIns="91425">
            <a:spAutoFit/>
          </a:bodyPr>
          <a:lstStyle/>
          <a:p>
            <a:pPr indent="0" lvl="0" marL="1397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317500" lvl="0" marL="457200" marR="0" rtl="0" algn="l">
              <a:lnSpc>
                <a:spcPct val="115000"/>
              </a:lnSpc>
              <a:spcBef>
                <a:spcPts val="0"/>
              </a:spcBef>
              <a:spcAft>
                <a:spcPts val="0"/>
              </a:spcAft>
              <a:buClr>
                <a:schemeClr val="dk2"/>
              </a:buClr>
              <a:buSzPts val="1400"/>
              <a:buFont typeface="Roboto"/>
              <a:buChar char="●"/>
            </a:pPr>
            <a:r>
              <a:rPr b="0" i="0" lang="en" sz="1800" u="none" cap="none" strike="noStrike">
                <a:solidFill>
                  <a:schemeClr val="dk2"/>
                </a:solidFill>
                <a:latin typeface="Roboto"/>
                <a:ea typeface="Roboto"/>
                <a:cs typeface="Roboto"/>
                <a:sym typeface="Roboto"/>
              </a:rPr>
              <a:t>Check suspension lists</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chemeClr val="dk2"/>
              </a:buClr>
              <a:buSzPts val="1400"/>
              <a:buFont typeface="Roboto"/>
              <a:buChar char="●"/>
            </a:pPr>
            <a:r>
              <a:rPr b="0" i="0" lang="en" sz="1800" u="none" cap="none" strike="noStrike">
                <a:solidFill>
                  <a:schemeClr val="dk2"/>
                </a:solidFill>
                <a:latin typeface="Roboto"/>
                <a:ea typeface="Roboto"/>
                <a:cs typeface="Roboto"/>
                <a:sym typeface="Roboto"/>
              </a:rPr>
              <a:t>Ensure all players/coaches are on sheet and official roster (missing or red-lined = no go)</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chemeClr val="dk2"/>
              </a:buClr>
              <a:buSzPts val="1400"/>
              <a:buFont typeface="Roboto"/>
              <a:buChar char="●"/>
            </a:pPr>
            <a:r>
              <a:rPr b="0" i="0" lang="en" sz="1800" u="none" cap="none" strike="noStrike">
                <a:solidFill>
                  <a:schemeClr val="dk2"/>
                </a:solidFill>
                <a:latin typeface="Roboto"/>
                <a:ea typeface="Roboto"/>
                <a:cs typeface="Roboto"/>
                <a:sym typeface="Roboto"/>
              </a:rPr>
              <a:t>If player MAY come, do not cross out (coach should let scorekeeper know)</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chemeClr val="dk2"/>
              </a:buClr>
              <a:buSzPts val="1400"/>
              <a:buFont typeface="Roboto"/>
              <a:buChar char="●"/>
            </a:pPr>
            <a:r>
              <a:rPr b="0" i="0" lang="en" sz="1800" u="none" cap="none" strike="noStrike">
                <a:solidFill>
                  <a:schemeClr val="dk2"/>
                </a:solidFill>
                <a:latin typeface="Roboto"/>
                <a:ea typeface="Roboto"/>
                <a:cs typeface="Roboto"/>
                <a:sym typeface="Roboto"/>
              </a:rPr>
              <a:t>Designate Acting Head Coach if HC not available/suspended </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chemeClr val="dk2"/>
              </a:buClr>
              <a:buSzPts val="1400"/>
              <a:buFont typeface="Roboto"/>
              <a:buChar char="●"/>
            </a:pPr>
            <a:r>
              <a:rPr b="1" i="1" lang="en" sz="1800" u="none" cap="none" strike="noStrike">
                <a:solidFill>
                  <a:schemeClr val="dk2"/>
                </a:solidFill>
                <a:latin typeface="Roboto"/>
                <a:ea typeface="Roboto"/>
                <a:cs typeface="Roboto"/>
                <a:sym typeface="Roboto"/>
              </a:rPr>
              <a:t>Coaches sign game sheet </a:t>
            </a:r>
            <a:r>
              <a:rPr b="1" i="1" lang="en" sz="1800" u="sng" cap="none" strike="noStrike">
                <a:solidFill>
                  <a:schemeClr val="dk2"/>
                </a:solidFill>
                <a:latin typeface="Roboto"/>
                <a:ea typeface="Roboto"/>
                <a:cs typeface="Roboto"/>
                <a:sym typeface="Roboto"/>
              </a:rPr>
              <a:t>just before </a:t>
            </a:r>
            <a:r>
              <a:rPr b="1" i="1" lang="en" sz="1800" u="none" cap="none" strike="noStrike">
                <a:solidFill>
                  <a:schemeClr val="dk2"/>
                </a:solidFill>
                <a:latin typeface="Roboto"/>
                <a:ea typeface="Roboto"/>
                <a:cs typeface="Roboto"/>
                <a:sym typeface="Roboto"/>
              </a:rPr>
              <a:t>game </a:t>
            </a:r>
            <a:endParaRPr b="0" i="0" sz="1400" u="none" cap="none" strike="noStrike">
              <a:solidFill>
                <a:srgbClr val="000000"/>
              </a:solidFill>
              <a:latin typeface="Arial"/>
              <a:ea typeface="Arial"/>
              <a:cs typeface="Arial"/>
              <a:sym typeface="Arial"/>
            </a:endParaRPr>
          </a:p>
          <a:p>
            <a:pPr indent="-317500" lvl="0" marL="457200" marR="0" rtl="0" algn="l">
              <a:lnSpc>
                <a:spcPct val="115000"/>
              </a:lnSpc>
              <a:spcBef>
                <a:spcPts val="0"/>
              </a:spcBef>
              <a:spcAft>
                <a:spcPts val="0"/>
              </a:spcAft>
              <a:buClr>
                <a:schemeClr val="dk2"/>
              </a:buClr>
              <a:buSzPts val="1400"/>
              <a:buFont typeface="Roboto"/>
              <a:buChar char="●"/>
            </a:pPr>
            <a:r>
              <a:rPr b="0" i="0" lang="en" sz="1800" u="none" cap="none" strike="noStrike">
                <a:solidFill>
                  <a:schemeClr val="dk2"/>
                </a:solidFill>
                <a:latin typeface="Roboto"/>
                <a:ea typeface="Roboto"/>
                <a:cs typeface="Roboto"/>
                <a:sym typeface="Roboto"/>
              </a:rPr>
              <a:t>Mark all suspensions with name/# of games ie </a:t>
            </a:r>
            <a:r>
              <a:rPr b="0" i="0" lang="en" sz="1800" u="none" cap="none" strike="noStrike">
                <a:solidFill>
                  <a:srgbClr val="FF0000"/>
                </a:solidFill>
                <a:latin typeface="Roboto"/>
                <a:ea typeface="Roboto"/>
                <a:cs typeface="Roboto"/>
                <a:sym typeface="Roboto"/>
              </a:rPr>
              <a:t>Jr Sharks: C Stevens #14 serving 1 of 2 game suspension</a:t>
            </a:r>
            <a:endParaRPr b="0" i="0" sz="1400" u="none" cap="none" strike="noStrike">
              <a:solidFill>
                <a:srgbClr val="000000"/>
              </a:solidFill>
              <a:latin typeface="Arial"/>
              <a:ea typeface="Arial"/>
              <a:cs typeface="Arial"/>
              <a:sym typeface="Arial"/>
            </a:endParaRPr>
          </a:p>
          <a:p>
            <a:pPr indent="0" lvl="0" marL="13970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FF"/>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6"/>
          <p:cNvSpPr txBox="1"/>
          <p:nvPr>
            <p:ph type="title"/>
          </p:nvPr>
        </p:nvSpPr>
        <p:spPr>
          <a:xfrm>
            <a:off x="265500" y="1080775"/>
            <a:ext cx="4045200" cy="1482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200"/>
              <a:buNone/>
            </a:pPr>
            <a:r>
              <a:rPr b="1" lang="en" sz="3750">
                <a:latin typeface="Roboto"/>
                <a:ea typeface="Roboto"/>
                <a:cs typeface="Roboto"/>
                <a:sym typeface="Roboto"/>
              </a:rPr>
              <a:t>End of Game Scorekeeper will…</a:t>
            </a:r>
            <a:endParaRPr b="1" sz="3750">
              <a:latin typeface="Roboto"/>
              <a:ea typeface="Roboto"/>
              <a:cs typeface="Roboto"/>
              <a:sym typeface="Roboto"/>
            </a:endParaRPr>
          </a:p>
        </p:txBody>
      </p:sp>
      <p:sp>
        <p:nvSpPr>
          <p:cNvPr id="215" name="Google Shape;21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16" name="Google Shape;216;p16"/>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217" name="Google Shape;217;p16"/>
          <p:cNvSpPr txBox="1"/>
          <p:nvPr>
            <p:ph idx="2" type="body"/>
          </p:nvPr>
        </p:nvSpPr>
        <p:spPr>
          <a:xfrm>
            <a:off x="4787100" y="647875"/>
            <a:ext cx="4045200" cy="3695100"/>
          </a:xfrm>
          <a:prstGeom prst="rect">
            <a:avLst/>
          </a:prstGeom>
          <a:noFill/>
          <a:ln>
            <a:noFill/>
          </a:ln>
        </p:spPr>
        <p:txBody>
          <a:bodyPr anchorCtr="0" anchor="ctr" bIns="91425" lIns="91425" spcFirstLastPara="1" rIns="91425" wrap="square" tIns="91425">
            <a:noAutofit/>
          </a:bodyPr>
          <a:lstStyle/>
          <a:p>
            <a:pPr indent="-317500" lvl="0" marL="457200" rtl="0" algn="l">
              <a:lnSpc>
                <a:spcPct val="100000"/>
              </a:lnSpc>
              <a:spcBef>
                <a:spcPts val="1000"/>
              </a:spcBef>
              <a:spcAft>
                <a:spcPts val="0"/>
              </a:spcAft>
              <a:buSzPts val="1400"/>
              <a:buFont typeface="Roboto"/>
              <a:buChar char="●"/>
            </a:pPr>
            <a:r>
              <a:rPr lang="en" sz="1400">
                <a:latin typeface="Roboto"/>
                <a:ea typeface="Roboto"/>
                <a:cs typeface="Roboto"/>
                <a:sym typeface="Roboto"/>
              </a:rPr>
              <a:t>Give the Scoresheet to the Referee and Linesmen to sign and finalize</a:t>
            </a:r>
            <a:endParaRPr sz="1400">
              <a:latin typeface="Roboto"/>
              <a:ea typeface="Roboto"/>
              <a:cs typeface="Roboto"/>
              <a:sym typeface="Roboto"/>
            </a:endParaRPr>
          </a:p>
          <a:p>
            <a:pPr indent="-317500" lvl="0" marL="457200" rtl="0" algn="l">
              <a:lnSpc>
                <a:spcPct val="100000"/>
              </a:lnSpc>
              <a:spcBef>
                <a:spcPts val="1000"/>
              </a:spcBef>
              <a:spcAft>
                <a:spcPts val="0"/>
              </a:spcAft>
              <a:buSzPts val="1400"/>
              <a:buFont typeface="Roboto"/>
              <a:buChar char="●"/>
            </a:pPr>
            <a:r>
              <a:rPr lang="en" sz="1400">
                <a:latin typeface="Roboto"/>
                <a:ea typeface="Roboto"/>
                <a:cs typeface="Roboto"/>
                <a:sym typeface="Roboto"/>
              </a:rPr>
              <a:t>Once signed by the referees, the scoresheet is the official record of the game and no changes can be made without head official approval</a:t>
            </a:r>
            <a:endParaRPr sz="1400">
              <a:latin typeface="Roboto"/>
              <a:ea typeface="Roboto"/>
              <a:cs typeface="Roboto"/>
              <a:sym typeface="Roboto"/>
            </a:endParaRPr>
          </a:p>
          <a:p>
            <a:pPr indent="-317500" lvl="0" marL="457200" rtl="0" algn="l">
              <a:lnSpc>
                <a:spcPct val="100000"/>
              </a:lnSpc>
              <a:spcBef>
                <a:spcPts val="1000"/>
              </a:spcBef>
              <a:spcAft>
                <a:spcPts val="0"/>
              </a:spcAft>
              <a:buSzPts val="1400"/>
              <a:buFont typeface="Roboto"/>
              <a:buChar char="●"/>
            </a:pPr>
            <a:r>
              <a:rPr lang="en" sz="1400">
                <a:latin typeface="Roboto"/>
                <a:ea typeface="Roboto"/>
                <a:cs typeface="Roboto"/>
                <a:sym typeface="Roboto"/>
              </a:rPr>
              <a:t>Find the home team manager and give them the scoresheet</a:t>
            </a:r>
            <a:endParaRPr sz="1400">
              <a:latin typeface="Roboto"/>
              <a:ea typeface="Roboto"/>
              <a:cs typeface="Roboto"/>
              <a:sym typeface="Roboto"/>
            </a:endParaRPr>
          </a:p>
          <a:p>
            <a:pPr indent="-317500" lvl="0" marL="457200" rtl="0" algn="l">
              <a:lnSpc>
                <a:spcPct val="100000"/>
              </a:lnSpc>
              <a:spcBef>
                <a:spcPts val="1000"/>
              </a:spcBef>
              <a:spcAft>
                <a:spcPts val="0"/>
              </a:spcAft>
              <a:buSzPts val="1400"/>
              <a:buFont typeface="Roboto"/>
              <a:buChar char="●"/>
            </a:pPr>
            <a:r>
              <a:rPr lang="en" sz="1400">
                <a:latin typeface="Roboto"/>
                <a:ea typeface="Roboto"/>
                <a:cs typeface="Roboto"/>
                <a:sym typeface="Roboto"/>
              </a:rPr>
              <a:t>Make Head Coach/Manager aware of any match penalties/game ejections handed out during game</a:t>
            </a:r>
            <a:endParaRPr sz="1400">
              <a:latin typeface="Roboto"/>
              <a:ea typeface="Roboto"/>
              <a:cs typeface="Roboto"/>
              <a:sym typeface="Roboto"/>
            </a:endParaRPr>
          </a:p>
        </p:txBody>
      </p:sp>
      <p:pic>
        <p:nvPicPr>
          <p:cNvPr id="218" name="Google Shape;218;p16"/>
          <p:cNvPicPr preferRelativeResize="0"/>
          <p:nvPr/>
        </p:nvPicPr>
        <p:blipFill rotWithShape="1">
          <a:blip r:embed="rId3">
            <a:alphaModFix/>
          </a:blip>
          <a:srcRect b="0" l="0" r="0" t="0"/>
          <a:stretch/>
        </p:blipFill>
        <p:spPr>
          <a:xfrm>
            <a:off x="1394125" y="2641249"/>
            <a:ext cx="1687825" cy="1687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7"/>
          <p:cNvSpPr txBox="1"/>
          <p:nvPr>
            <p:ph idx="2" type="body"/>
          </p:nvPr>
        </p:nvSpPr>
        <p:spPr>
          <a:xfrm>
            <a:off x="4701608" y="157941"/>
            <a:ext cx="4045200" cy="4827617"/>
          </a:xfrm>
          <a:prstGeom prst="rect">
            <a:avLst/>
          </a:prstGeom>
          <a:noFill/>
          <a:ln>
            <a:noFill/>
          </a:ln>
        </p:spPr>
        <p:txBody>
          <a:bodyPr anchorCtr="0" anchor="t" bIns="91425" lIns="91425" spcFirstLastPara="1" rIns="91425" wrap="square" tIns="91425">
            <a:noAutofit/>
          </a:bodyPr>
          <a:lstStyle/>
          <a:p>
            <a:pPr indent="0" lvl="0" marL="139700" rtl="0" algn="l">
              <a:lnSpc>
                <a:spcPct val="115000"/>
              </a:lnSpc>
              <a:spcBef>
                <a:spcPts val="0"/>
              </a:spcBef>
              <a:spcAft>
                <a:spcPts val="0"/>
              </a:spcAft>
              <a:buSzPts val="1400"/>
              <a:buNone/>
            </a:pPr>
            <a:r>
              <a:t/>
            </a:r>
            <a:endParaRPr sz="2000">
              <a:latin typeface="Roboto"/>
              <a:ea typeface="Roboto"/>
              <a:cs typeface="Roboto"/>
              <a:sym typeface="Roboto"/>
            </a:endParaRPr>
          </a:p>
          <a:p>
            <a:pPr indent="-285750" lvl="0" marL="425450" rtl="0" algn="l">
              <a:lnSpc>
                <a:spcPct val="115000"/>
              </a:lnSpc>
              <a:spcBef>
                <a:spcPts val="0"/>
              </a:spcBef>
              <a:spcAft>
                <a:spcPts val="0"/>
              </a:spcAft>
              <a:buSzPts val="1400"/>
              <a:buChar char="●"/>
            </a:pPr>
            <a:r>
              <a:rPr lang="en">
                <a:latin typeface="Roboto"/>
                <a:ea typeface="Roboto"/>
                <a:cs typeface="Roboto"/>
                <a:sym typeface="Roboto"/>
              </a:rPr>
              <a:t>Home Team must upload PDFs of score sheets of league games to TTS (Time to Score) within 48 hours of each game (or fine will be issued).  (Notify your registrar if there are issues)</a:t>
            </a:r>
            <a:endParaRPr/>
          </a:p>
          <a:p>
            <a:pPr indent="-285750" lvl="0" marL="425450" rtl="0" algn="l">
              <a:lnSpc>
                <a:spcPct val="115000"/>
              </a:lnSpc>
              <a:spcBef>
                <a:spcPts val="0"/>
              </a:spcBef>
              <a:spcAft>
                <a:spcPts val="0"/>
              </a:spcAft>
              <a:buSzPts val="1400"/>
              <a:buChar char="●"/>
            </a:pPr>
            <a:r>
              <a:rPr lang="en"/>
              <a:t>Home and visiting teams must keep copies of completed </a:t>
            </a:r>
            <a:r>
              <a:rPr lang="en"/>
              <a:t>game sheets</a:t>
            </a:r>
            <a:r>
              <a:rPr lang="en"/>
              <a:t> for season</a:t>
            </a:r>
            <a:endParaRPr>
              <a:highlight>
                <a:srgbClr val="FFFFFF"/>
              </a:highlight>
            </a:endParaRPr>
          </a:p>
          <a:p>
            <a:pPr indent="-285750" lvl="0" marL="425450" rtl="0" algn="l">
              <a:lnSpc>
                <a:spcPct val="115000"/>
              </a:lnSpc>
              <a:spcBef>
                <a:spcPts val="0"/>
              </a:spcBef>
              <a:spcAft>
                <a:spcPts val="0"/>
              </a:spcAft>
              <a:buSzPts val="1400"/>
              <a:buChar char="●"/>
            </a:pPr>
            <a:r>
              <a:rPr lang="en">
                <a:highlight>
                  <a:srgbClr val="FFFFFF"/>
                </a:highlight>
              </a:rPr>
              <a:t>Tournament </a:t>
            </a:r>
            <a:r>
              <a:rPr lang="en">
                <a:highlight>
                  <a:srgbClr val="FFFFFF"/>
                </a:highlight>
              </a:rPr>
              <a:t>score sheets</a:t>
            </a:r>
            <a:r>
              <a:rPr lang="en">
                <a:highlight>
                  <a:srgbClr val="FFFFFF"/>
                </a:highlight>
              </a:rPr>
              <a:t> also need to be uploaded within 48 hours.</a:t>
            </a:r>
            <a:endParaRPr/>
          </a:p>
          <a:p>
            <a:pPr indent="-228600" lvl="0" marL="457200" rtl="0" algn="l">
              <a:lnSpc>
                <a:spcPct val="115000"/>
              </a:lnSpc>
              <a:spcBef>
                <a:spcPts val="1000"/>
              </a:spcBef>
              <a:spcAft>
                <a:spcPts val="0"/>
              </a:spcAft>
              <a:buSzPts val="1900"/>
              <a:buNone/>
            </a:pPr>
            <a:r>
              <a:t/>
            </a:r>
            <a:endParaRPr sz="1900"/>
          </a:p>
          <a:p>
            <a:pPr indent="-228600" lvl="0" marL="457200" rtl="0" algn="l">
              <a:lnSpc>
                <a:spcPct val="115000"/>
              </a:lnSpc>
              <a:spcBef>
                <a:spcPts val="1000"/>
              </a:spcBef>
              <a:spcAft>
                <a:spcPts val="0"/>
              </a:spcAft>
              <a:buSzPts val="1900"/>
              <a:buNone/>
            </a:pPr>
            <a:r>
              <a:t/>
            </a:r>
            <a:endParaRPr sz="1900"/>
          </a:p>
        </p:txBody>
      </p:sp>
      <p:sp>
        <p:nvSpPr>
          <p:cNvPr id="224" name="Google Shape;22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25" name="Google Shape;225;p17"/>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226" name="Google Shape;226;p17"/>
          <p:cNvSpPr txBox="1"/>
          <p:nvPr>
            <p:ph type="title"/>
          </p:nvPr>
        </p:nvSpPr>
        <p:spPr>
          <a:xfrm>
            <a:off x="265500" y="76782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b="1" lang="en">
                <a:latin typeface="Roboto"/>
                <a:ea typeface="Roboto"/>
                <a:cs typeface="Roboto"/>
                <a:sym typeface="Roboto"/>
              </a:rPr>
              <a:t>Submitting Scoresheets</a:t>
            </a:r>
            <a:endParaRPr b="1">
              <a:latin typeface="Roboto"/>
              <a:ea typeface="Roboto"/>
              <a:cs typeface="Roboto"/>
              <a:sym typeface="Roboto"/>
            </a:endParaRPr>
          </a:p>
          <a:p>
            <a:pPr indent="0" lvl="0" marL="0" rtl="0" algn="ctr">
              <a:lnSpc>
                <a:spcPct val="100000"/>
              </a:lnSpc>
              <a:spcBef>
                <a:spcPts val="0"/>
              </a:spcBef>
              <a:spcAft>
                <a:spcPts val="0"/>
              </a:spcAft>
              <a:buSzPts val="4200"/>
              <a:buNone/>
            </a:pPr>
            <a:r>
              <a:t/>
            </a:r>
            <a:endParaRPr b="1">
              <a:latin typeface="Roboto"/>
              <a:ea typeface="Roboto"/>
              <a:cs typeface="Roboto"/>
              <a:sym typeface="Roboto"/>
            </a:endParaRPr>
          </a:p>
        </p:txBody>
      </p:sp>
      <p:pic>
        <p:nvPicPr>
          <p:cNvPr id="227" name="Google Shape;227;p17"/>
          <p:cNvPicPr preferRelativeResize="0"/>
          <p:nvPr/>
        </p:nvPicPr>
        <p:blipFill rotWithShape="1">
          <a:blip r:embed="rId3">
            <a:alphaModFix/>
          </a:blip>
          <a:srcRect b="0" l="0" r="0" t="0"/>
          <a:stretch/>
        </p:blipFill>
        <p:spPr>
          <a:xfrm>
            <a:off x="1156600" y="1773875"/>
            <a:ext cx="2194975" cy="21949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8"/>
          <p:cNvSpPr txBox="1"/>
          <p:nvPr>
            <p:ph type="title"/>
          </p:nvPr>
        </p:nvSpPr>
        <p:spPr>
          <a:xfrm>
            <a:off x="216525" y="804013"/>
            <a:ext cx="4045200" cy="1482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200"/>
              <a:buNone/>
            </a:pPr>
            <a:r>
              <a:rPr b="1" lang="en" sz="3750">
                <a:latin typeface="Roboto"/>
                <a:ea typeface="Roboto"/>
                <a:cs typeface="Roboto"/>
                <a:sym typeface="Roboto"/>
              </a:rPr>
              <a:t>Scoresheet</a:t>
            </a:r>
            <a:endParaRPr b="1" sz="3750">
              <a:latin typeface="Roboto"/>
              <a:ea typeface="Roboto"/>
              <a:cs typeface="Roboto"/>
              <a:sym typeface="Roboto"/>
            </a:endParaRPr>
          </a:p>
          <a:p>
            <a:pPr indent="0" lvl="0" marL="0" rtl="0" algn="ctr">
              <a:lnSpc>
                <a:spcPct val="100000"/>
              </a:lnSpc>
              <a:spcBef>
                <a:spcPts val="0"/>
              </a:spcBef>
              <a:spcAft>
                <a:spcPts val="0"/>
              </a:spcAft>
              <a:buSzPts val="4200"/>
              <a:buNone/>
            </a:pPr>
            <a:r>
              <a:rPr b="1" lang="en" sz="3750">
                <a:latin typeface="Roboto"/>
                <a:ea typeface="Roboto"/>
                <a:cs typeface="Roboto"/>
                <a:sym typeface="Roboto"/>
              </a:rPr>
              <a:t>Submission</a:t>
            </a:r>
            <a:endParaRPr b="1" sz="3750">
              <a:latin typeface="Roboto"/>
              <a:ea typeface="Roboto"/>
              <a:cs typeface="Roboto"/>
              <a:sym typeface="Roboto"/>
            </a:endParaRPr>
          </a:p>
        </p:txBody>
      </p:sp>
      <p:sp>
        <p:nvSpPr>
          <p:cNvPr id="233" name="Google Shape;23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34" name="Google Shape;234;p18"/>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pic>
        <p:nvPicPr>
          <p:cNvPr id="235" name="Google Shape;235;p18"/>
          <p:cNvPicPr preferRelativeResize="0"/>
          <p:nvPr/>
        </p:nvPicPr>
        <p:blipFill rotWithShape="1">
          <a:blip r:embed="rId3">
            <a:alphaModFix/>
          </a:blip>
          <a:srcRect b="0" l="0" r="0" t="0"/>
          <a:stretch/>
        </p:blipFill>
        <p:spPr>
          <a:xfrm>
            <a:off x="4653274" y="3680275"/>
            <a:ext cx="4347423" cy="683525"/>
          </a:xfrm>
          <a:prstGeom prst="rect">
            <a:avLst/>
          </a:prstGeom>
          <a:noFill/>
          <a:ln>
            <a:noFill/>
          </a:ln>
        </p:spPr>
      </p:pic>
      <p:pic>
        <p:nvPicPr>
          <p:cNvPr id="236" name="Google Shape;236;p18"/>
          <p:cNvPicPr preferRelativeResize="0"/>
          <p:nvPr/>
        </p:nvPicPr>
        <p:blipFill rotWithShape="1">
          <a:blip r:embed="rId4">
            <a:alphaModFix/>
          </a:blip>
          <a:srcRect b="0" l="0" r="0" t="0"/>
          <a:stretch/>
        </p:blipFill>
        <p:spPr>
          <a:xfrm>
            <a:off x="5208976" y="2094374"/>
            <a:ext cx="2726699" cy="1482300"/>
          </a:xfrm>
          <a:prstGeom prst="rect">
            <a:avLst/>
          </a:prstGeom>
          <a:noFill/>
          <a:ln>
            <a:noFill/>
          </a:ln>
        </p:spPr>
      </p:pic>
      <p:pic>
        <p:nvPicPr>
          <p:cNvPr id="237" name="Google Shape;237;p18"/>
          <p:cNvPicPr preferRelativeResize="0"/>
          <p:nvPr/>
        </p:nvPicPr>
        <p:blipFill rotWithShape="1">
          <a:blip r:embed="rId5">
            <a:alphaModFix/>
          </a:blip>
          <a:srcRect b="0" l="0" r="0" t="0"/>
          <a:stretch/>
        </p:blipFill>
        <p:spPr>
          <a:xfrm>
            <a:off x="5342227" y="298575"/>
            <a:ext cx="2460201" cy="1531619"/>
          </a:xfrm>
          <a:prstGeom prst="rect">
            <a:avLst/>
          </a:prstGeom>
          <a:noFill/>
          <a:ln>
            <a:noFill/>
          </a:ln>
        </p:spPr>
      </p:pic>
      <p:sp>
        <p:nvSpPr>
          <p:cNvPr id="238" name="Google Shape;238;p18"/>
          <p:cNvSpPr/>
          <p:nvPr/>
        </p:nvSpPr>
        <p:spPr>
          <a:xfrm>
            <a:off x="4653275" y="187050"/>
            <a:ext cx="400200" cy="393600"/>
          </a:xfrm>
          <a:prstGeom prst="ellipse">
            <a:avLst/>
          </a:prstGeom>
          <a:solidFill>
            <a:srgbClr val="F1C23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Roboto"/>
                <a:ea typeface="Roboto"/>
                <a:cs typeface="Roboto"/>
                <a:sym typeface="Roboto"/>
              </a:rPr>
              <a:t>1</a:t>
            </a:r>
            <a:endParaRPr b="0" i="0" sz="1400" u="none" cap="none" strike="noStrike">
              <a:solidFill>
                <a:srgbClr val="000000"/>
              </a:solidFill>
              <a:latin typeface="Roboto"/>
              <a:ea typeface="Roboto"/>
              <a:cs typeface="Roboto"/>
              <a:sym typeface="Roboto"/>
            </a:endParaRPr>
          </a:p>
        </p:txBody>
      </p:sp>
      <p:sp>
        <p:nvSpPr>
          <p:cNvPr id="239" name="Google Shape;239;p18"/>
          <p:cNvSpPr/>
          <p:nvPr/>
        </p:nvSpPr>
        <p:spPr>
          <a:xfrm>
            <a:off x="4653275" y="1906400"/>
            <a:ext cx="400200" cy="393600"/>
          </a:xfrm>
          <a:prstGeom prst="ellipse">
            <a:avLst/>
          </a:prstGeom>
          <a:solidFill>
            <a:srgbClr val="F1C23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Roboto"/>
                <a:ea typeface="Roboto"/>
                <a:cs typeface="Roboto"/>
                <a:sym typeface="Roboto"/>
              </a:rPr>
              <a:t>2</a:t>
            </a:r>
            <a:endParaRPr b="0" i="0" sz="1400" u="none" cap="none" strike="noStrike">
              <a:solidFill>
                <a:srgbClr val="000000"/>
              </a:solidFill>
              <a:latin typeface="Roboto"/>
              <a:ea typeface="Roboto"/>
              <a:cs typeface="Roboto"/>
              <a:sym typeface="Roboto"/>
            </a:endParaRPr>
          </a:p>
        </p:txBody>
      </p:sp>
      <p:sp>
        <p:nvSpPr>
          <p:cNvPr id="240" name="Google Shape;240;p18"/>
          <p:cNvSpPr/>
          <p:nvPr/>
        </p:nvSpPr>
        <p:spPr>
          <a:xfrm>
            <a:off x="4653275" y="3371050"/>
            <a:ext cx="400200" cy="393600"/>
          </a:xfrm>
          <a:prstGeom prst="ellipse">
            <a:avLst/>
          </a:prstGeom>
          <a:solidFill>
            <a:srgbClr val="F1C23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Roboto"/>
                <a:ea typeface="Roboto"/>
                <a:cs typeface="Roboto"/>
                <a:sym typeface="Roboto"/>
              </a:rPr>
              <a:t>3</a:t>
            </a:r>
            <a:endParaRPr b="0" i="0" sz="1400" u="none" cap="none" strike="noStrike">
              <a:solidFill>
                <a:srgbClr val="000000"/>
              </a:solidFill>
              <a:latin typeface="Roboto"/>
              <a:ea typeface="Roboto"/>
              <a:cs typeface="Roboto"/>
              <a:sym typeface="Roboto"/>
            </a:endParaRPr>
          </a:p>
        </p:txBody>
      </p:sp>
      <p:sp>
        <p:nvSpPr>
          <p:cNvPr id="241" name="Google Shape;241;p18"/>
          <p:cNvSpPr/>
          <p:nvPr/>
        </p:nvSpPr>
        <p:spPr>
          <a:xfrm>
            <a:off x="5260600" y="987150"/>
            <a:ext cx="465600" cy="302100"/>
          </a:xfrm>
          <a:prstGeom prst="rightArrow">
            <a:avLst>
              <a:gd fmla="val 50000" name="adj1"/>
              <a:gd fmla="val 50000" name="adj2"/>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8"/>
          <p:cNvSpPr/>
          <p:nvPr/>
        </p:nvSpPr>
        <p:spPr>
          <a:xfrm rot="-3691152">
            <a:off x="6594209" y="4281732"/>
            <a:ext cx="465541" cy="302037"/>
          </a:xfrm>
          <a:prstGeom prst="rightArrow">
            <a:avLst>
              <a:gd fmla="val 50000" name="adj1"/>
              <a:gd fmla="val 50000" name="adj2"/>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18"/>
          <p:cNvSpPr txBox="1"/>
          <p:nvPr/>
        </p:nvSpPr>
        <p:spPr>
          <a:xfrm>
            <a:off x="7717525" y="1054075"/>
            <a:ext cx="1303500" cy="600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2"/>
                </a:solidFill>
                <a:latin typeface="Roboto"/>
                <a:ea typeface="Roboto"/>
                <a:cs typeface="Roboto"/>
                <a:sym typeface="Roboto"/>
              </a:rPr>
              <a:t>Go to NorCal Team Manager Page - link </a:t>
            </a:r>
            <a:r>
              <a:rPr b="1" i="0" lang="en" sz="900" u="sng" cap="none" strike="noStrike">
                <a:solidFill>
                  <a:schemeClr val="hlink"/>
                </a:solidFill>
                <a:latin typeface="Roboto"/>
                <a:ea typeface="Roboto"/>
                <a:cs typeface="Roboto"/>
                <a:sym typeface="Roboto"/>
                <a:hlinkClick r:id="rId6"/>
              </a:rPr>
              <a:t>here</a:t>
            </a:r>
            <a:endParaRPr b="1" i="0" sz="900" u="none" cap="none" strike="noStrike">
              <a:solidFill>
                <a:schemeClr val="dk2"/>
              </a:solidFill>
              <a:latin typeface="Roboto"/>
              <a:ea typeface="Roboto"/>
              <a:cs typeface="Roboto"/>
              <a:sym typeface="Roboto"/>
            </a:endParaRPr>
          </a:p>
        </p:txBody>
      </p:sp>
      <p:sp>
        <p:nvSpPr>
          <p:cNvPr id="244" name="Google Shape;244;p18"/>
          <p:cNvSpPr txBox="1"/>
          <p:nvPr/>
        </p:nvSpPr>
        <p:spPr>
          <a:xfrm>
            <a:off x="7631850" y="2159425"/>
            <a:ext cx="13035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2"/>
                </a:solidFill>
                <a:latin typeface="Roboto"/>
                <a:ea typeface="Roboto"/>
                <a:cs typeface="Roboto"/>
                <a:sym typeface="Roboto"/>
              </a:rPr>
              <a:t>After taking a picture of the paper scoresheet upload with Game #. </a:t>
            </a:r>
            <a:endParaRPr b="1" i="0" sz="9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2"/>
                </a:solidFill>
                <a:latin typeface="Roboto"/>
                <a:ea typeface="Roboto"/>
                <a:cs typeface="Roboto"/>
                <a:sym typeface="Roboto"/>
              </a:rPr>
              <a:t>Click Submit button!</a:t>
            </a:r>
            <a:endParaRPr b="1" i="0" sz="9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chemeClr val="dk2"/>
              </a:solidFill>
              <a:latin typeface="Roboto"/>
              <a:ea typeface="Roboto"/>
              <a:cs typeface="Roboto"/>
              <a:sym typeface="Roboto"/>
            </a:endParaRPr>
          </a:p>
        </p:txBody>
      </p:sp>
      <p:sp>
        <p:nvSpPr>
          <p:cNvPr id="245" name="Google Shape;245;p18"/>
          <p:cNvSpPr txBox="1"/>
          <p:nvPr/>
        </p:nvSpPr>
        <p:spPr>
          <a:xfrm>
            <a:off x="6970550" y="4203900"/>
            <a:ext cx="2249700" cy="600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2"/>
                </a:solidFill>
                <a:latin typeface="Roboto"/>
                <a:ea typeface="Roboto"/>
                <a:cs typeface="Roboto"/>
                <a:sym typeface="Roboto"/>
              </a:rPr>
              <a:t>NorCal Game Day - Today’s Game and find corresponding Game#</a:t>
            </a:r>
            <a:endParaRPr b="1" i="0" sz="9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chemeClr val="dk2"/>
              </a:solidFill>
              <a:latin typeface="Roboto"/>
              <a:ea typeface="Roboto"/>
              <a:cs typeface="Roboto"/>
              <a:sym typeface="Roboto"/>
            </a:endParaRPr>
          </a:p>
        </p:txBody>
      </p:sp>
      <p:pic>
        <p:nvPicPr>
          <p:cNvPr id="246" name="Google Shape;246;p18"/>
          <p:cNvPicPr preferRelativeResize="0"/>
          <p:nvPr/>
        </p:nvPicPr>
        <p:blipFill rotWithShape="1">
          <a:blip r:embed="rId7">
            <a:alphaModFix/>
          </a:blip>
          <a:srcRect b="0" l="0" r="0" t="0"/>
          <a:stretch/>
        </p:blipFill>
        <p:spPr>
          <a:xfrm>
            <a:off x="1281075" y="2382550"/>
            <a:ext cx="1821350" cy="1821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9"/>
          <p:cNvSpPr txBox="1"/>
          <p:nvPr>
            <p:ph idx="2" type="body"/>
          </p:nvPr>
        </p:nvSpPr>
        <p:spPr>
          <a:xfrm>
            <a:off x="4858230" y="301657"/>
            <a:ext cx="4162928" cy="4361559"/>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Need tournament host’s prior approval for tournament rosters with players moving down from a higher level </a:t>
            </a:r>
            <a:endParaRPr/>
          </a:p>
          <a:p>
            <a:pPr indent="-342900" lvl="0" marL="457200" rtl="0" algn="l">
              <a:lnSpc>
                <a:spcPct val="115000"/>
              </a:lnSpc>
              <a:spcBef>
                <a:spcPts val="0"/>
              </a:spcBef>
              <a:spcAft>
                <a:spcPts val="0"/>
              </a:spcAft>
              <a:buSzPts val="1800"/>
              <a:buChar char="●"/>
            </a:pPr>
            <a:r>
              <a:rPr lang="en"/>
              <a:t>To participate on a team other than their own regular season team, players must be added ON A TOURNAMENT ROSTER, (and NOT removed from their regular roster)</a:t>
            </a:r>
            <a:endParaRPr/>
          </a:p>
          <a:p>
            <a:pPr indent="-342900" lvl="0" marL="457200" rtl="0" algn="l">
              <a:lnSpc>
                <a:spcPct val="115000"/>
              </a:lnSpc>
              <a:spcBef>
                <a:spcPts val="0"/>
              </a:spcBef>
              <a:spcAft>
                <a:spcPts val="0"/>
              </a:spcAft>
              <a:buSzPts val="1800"/>
              <a:buChar char="●"/>
            </a:pPr>
            <a:r>
              <a:rPr lang="en"/>
              <a:t>Tournament rosters are valid for 1 event only and must be submitted at least 14 days in advance</a:t>
            </a:r>
            <a:endParaRPr/>
          </a:p>
        </p:txBody>
      </p:sp>
      <p:sp>
        <p:nvSpPr>
          <p:cNvPr id="252" name="Google Shape;25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53" name="Google Shape;253;p19"/>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254" name="Google Shape;254;p19"/>
          <p:cNvSpPr txBox="1"/>
          <p:nvPr>
            <p:ph type="title"/>
          </p:nvPr>
        </p:nvSpPr>
        <p:spPr>
          <a:xfrm>
            <a:off x="240571" y="1432162"/>
            <a:ext cx="4045200" cy="2100548"/>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b="1" lang="en">
                <a:latin typeface="Roboto"/>
                <a:ea typeface="Roboto"/>
                <a:cs typeface="Roboto"/>
                <a:sym typeface="Roboto"/>
              </a:rPr>
              <a:t>Tournament</a:t>
            </a:r>
            <a:br>
              <a:rPr b="1" lang="en">
                <a:latin typeface="Roboto"/>
                <a:ea typeface="Roboto"/>
                <a:cs typeface="Roboto"/>
                <a:sym typeface="Roboto"/>
              </a:rPr>
            </a:br>
            <a:r>
              <a:rPr b="1" lang="en">
                <a:latin typeface="Roboto"/>
                <a:ea typeface="Roboto"/>
                <a:cs typeface="Roboto"/>
                <a:sym typeface="Roboto"/>
              </a:rPr>
              <a:t>Rosters</a:t>
            </a:r>
            <a:endParaRPr b="1">
              <a:latin typeface="Roboto"/>
              <a:ea typeface="Roboto"/>
              <a:cs typeface="Roboto"/>
              <a:sym typeface="Roboto"/>
            </a:endParaRPr>
          </a:p>
          <a:p>
            <a:pPr indent="0" lvl="0" marL="0" rtl="0" algn="ctr">
              <a:lnSpc>
                <a:spcPct val="100000"/>
              </a:lnSpc>
              <a:spcBef>
                <a:spcPts val="0"/>
              </a:spcBef>
              <a:spcAft>
                <a:spcPts val="0"/>
              </a:spcAft>
              <a:buSzPts val="4200"/>
              <a:buNone/>
            </a:pPr>
            <a:r>
              <a:t/>
            </a:r>
            <a:endParaRPr b="1">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0"/>
          <p:cNvSpPr txBox="1"/>
          <p:nvPr>
            <p:ph idx="2" type="body"/>
          </p:nvPr>
        </p:nvSpPr>
        <p:spPr>
          <a:xfrm>
            <a:off x="4572000" y="86683"/>
            <a:ext cx="4449158" cy="4576533"/>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Font typeface="Roboto"/>
              <a:buChar char="●"/>
            </a:pPr>
            <a:r>
              <a:rPr lang="en">
                <a:latin typeface="Roboto"/>
                <a:ea typeface="Roboto"/>
                <a:cs typeface="Roboto"/>
                <a:sym typeface="Roboto"/>
              </a:rPr>
              <a:t>At least 7 days before the tournament, submit</a:t>
            </a:r>
            <a:br>
              <a:rPr lang="en">
                <a:latin typeface="Roboto"/>
                <a:ea typeface="Roboto"/>
                <a:cs typeface="Roboto"/>
                <a:sym typeface="Roboto"/>
              </a:rPr>
            </a:br>
            <a:r>
              <a:rPr lang="en" u="sng">
                <a:solidFill>
                  <a:schemeClr val="hlink"/>
                </a:solidFill>
                <a:latin typeface="Roboto"/>
                <a:ea typeface="Roboto"/>
                <a:cs typeface="Roboto"/>
                <a:sym typeface="Roboto"/>
                <a:hlinkClick r:id="rId3"/>
              </a:rPr>
              <a:t>NORCAL Non-League Competition Form</a:t>
            </a:r>
            <a:r>
              <a:rPr lang="en">
                <a:latin typeface="Roboto"/>
                <a:ea typeface="Roboto"/>
                <a:cs typeface="Roboto"/>
                <a:sym typeface="Roboto"/>
              </a:rPr>
              <a:t> (if not, $100 fee)</a:t>
            </a:r>
            <a:endParaRPr>
              <a:latin typeface="Roboto"/>
              <a:ea typeface="Roboto"/>
              <a:cs typeface="Roboto"/>
              <a:sym typeface="Roboto"/>
            </a:endParaRPr>
          </a:p>
          <a:p>
            <a:pPr indent="-298450" lvl="0" marL="457200" rtl="0" algn="l">
              <a:lnSpc>
                <a:spcPct val="115000"/>
              </a:lnSpc>
              <a:spcBef>
                <a:spcPts val="0"/>
              </a:spcBef>
              <a:spcAft>
                <a:spcPts val="0"/>
              </a:spcAft>
              <a:buSzPts val="1100"/>
              <a:buFont typeface="Roboto"/>
              <a:buChar char="●"/>
            </a:pPr>
            <a:r>
              <a:rPr lang="en">
                <a:latin typeface="Roboto"/>
                <a:ea typeface="Roboto"/>
                <a:cs typeface="Roboto"/>
                <a:sym typeface="Roboto"/>
              </a:rPr>
              <a:t>If traveling to Canada, submit USA Hockey Travel Permit (your club registrar has the form) ASAP and no less than 14 days before travel</a:t>
            </a:r>
            <a:endParaRPr>
              <a:latin typeface="Roboto"/>
              <a:ea typeface="Roboto"/>
              <a:cs typeface="Roboto"/>
              <a:sym typeface="Roboto"/>
            </a:endParaRPr>
          </a:p>
          <a:p>
            <a:pPr indent="-298450" lvl="0" marL="457200" rtl="0" algn="l">
              <a:lnSpc>
                <a:spcPct val="115000"/>
              </a:lnSpc>
              <a:spcBef>
                <a:spcPts val="0"/>
              </a:spcBef>
              <a:spcAft>
                <a:spcPts val="0"/>
              </a:spcAft>
              <a:buSzPts val="1100"/>
              <a:buFont typeface="Roboto"/>
              <a:buChar char="●"/>
            </a:pPr>
            <a:r>
              <a:rPr lang="en">
                <a:latin typeface="Roboto"/>
                <a:ea typeface="Roboto"/>
                <a:cs typeface="Roboto"/>
                <a:sym typeface="Roboto"/>
              </a:rPr>
              <a:t>Before tournament, send game schedule to your club’s Ice Scheduler for game numbers so tournament scoresheets can be uploaded within 48 hours of last game</a:t>
            </a:r>
            <a:endParaRPr/>
          </a:p>
          <a:p>
            <a:pPr indent="0" lvl="0" marL="457200" rtl="0" algn="l">
              <a:lnSpc>
                <a:spcPct val="115000"/>
              </a:lnSpc>
              <a:spcBef>
                <a:spcPts val="1200"/>
              </a:spcBef>
              <a:spcAft>
                <a:spcPts val="0"/>
              </a:spcAft>
              <a:buSzPts val="1800"/>
              <a:buNone/>
            </a:pPr>
            <a:r>
              <a:t/>
            </a:r>
            <a:endParaRPr sz="1100">
              <a:latin typeface="Roboto"/>
              <a:ea typeface="Roboto"/>
              <a:cs typeface="Roboto"/>
              <a:sym typeface="Roboto"/>
            </a:endParaRPr>
          </a:p>
          <a:p>
            <a:pPr indent="0" lvl="0" marL="0" rtl="0" algn="l">
              <a:lnSpc>
                <a:spcPct val="115000"/>
              </a:lnSpc>
              <a:spcBef>
                <a:spcPts val="1200"/>
              </a:spcBef>
              <a:spcAft>
                <a:spcPts val="0"/>
              </a:spcAft>
              <a:buSzPts val="1800"/>
              <a:buNone/>
            </a:pPr>
            <a:r>
              <a:t/>
            </a:r>
            <a:endParaRPr sz="1100">
              <a:latin typeface="Roboto"/>
              <a:ea typeface="Roboto"/>
              <a:cs typeface="Roboto"/>
              <a:sym typeface="Roboto"/>
            </a:endParaRPr>
          </a:p>
          <a:p>
            <a:pPr indent="-228600" lvl="0" marL="457200" rtl="0" algn="l">
              <a:lnSpc>
                <a:spcPct val="115000"/>
              </a:lnSpc>
              <a:spcBef>
                <a:spcPts val="1200"/>
              </a:spcBef>
              <a:spcAft>
                <a:spcPts val="0"/>
              </a:spcAft>
              <a:buSzPts val="1100"/>
              <a:buNone/>
            </a:pPr>
            <a:r>
              <a:t/>
            </a:r>
            <a:endParaRPr sz="1100"/>
          </a:p>
        </p:txBody>
      </p:sp>
      <p:sp>
        <p:nvSpPr>
          <p:cNvPr id="260" name="Google Shape;26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61" name="Google Shape;261;p20"/>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262" name="Google Shape;262;p20"/>
          <p:cNvSpPr txBox="1"/>
          <p:nvPr>
            <p:ph type="title"/>
          </p:nvPr>
        </p:nvSpPr>
        <p:spPr>
          <a:xfrm>
            <a:off x="273650" y="1674050"/>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b="1" lang="en">
                <a:latin typeface="Roboto"/>
                <a:ea typeface="Roboto"/>
                <a:cs typeface="Roboto"/>
                <a:sym typeface="Roboto"/>
              </a:rPr>
              <a:t>Tournament</a:t>
            </a:r>
            <a:br>
              <a:rPr b="1" lang="en">
                <a:latin typeface="Roboto"/>
                <a:ea typeface="Roboto"/>
                <a:cs typeface="Roboto"/>
                <a:sym typeface="Roboto"/>
              </a:rPr>
            </a:br>
            <a:r>
              <a:rPr b="1" lang="en">
                <a:latin typeface="Roboto"/>
                <a:ea typeface="Roboto"/>
                <a:cs typeface="Roboto"/>
                <a:sym typeface="Roboto"/>
              </a:rPr>
              <a:t>Housekeeping</a:t>
            </a:r>
            <a:endParaRPr b="1">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1"/>
          <p:cNvSpPr txBox="1"/>
          <p:nvPr>
            <p:ph idx="2" type="body"/>
          </p:nvPr>
        </p:nvSpPr>
        <p:spPr>
          <a:xfrm>
            <a:off x="4561426" y="203399"/>
            <a:ext cx="4265400" cy="4459817"/>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SzPts val="1100"/>
              <a:buFont typeface="Roboto"/>
              <a:buChar char="●"/>
            </a:pPr>
            <a:r>
              <a:rPr lang="en">
                <a:latin typeface="Roboto"/>
                <a:ea typeface="Roboto"/>
                <a:cs typeface="Roboto"/>
                <a:sym typeface="Roboto"/>
              </a:rPr>
              <a:t>During regular season (8/1-4/30), teams can only play in USA Hockey sanctioned tournaments/games</a:t>
            </a:r>
            <a:endParaRPr/>
          </a:p>
          <a:p>
            <a:pPr indent="-298450" lvl="0" marL="457200" rtl="0" algn="l">
              <a:lnSpc>
                <a:spcPct val="115000"/>
              </a:lnSpc>
              <a:spcBef>
                <a:spcPts val="0"/>
              </a:spcBef>
              <a:spcAft>
                <a:spcPts val="0"/>
              </a:spcAft>
              <a:buSzPts val="1100"/>
              <a:buFont typeface="Roboto"/>
              <a:buChar char="●"/>
            </a:pPr>
            <a:r>
              <a:rPr lang="en">
                <a:latin typeface="Roboto"/>
                <a:ea typeface="Roboto"/>
                <a:cs typeface="Roboto"/>
                <a:sym typeface="Roboto"/>
              </a:rPr>
              <a:t>For CAHA sanctioned tournaments: </a:t>
            </a:r>
            <a:r>
              <a:rPr lang="en" u="sng">
                <a:solidFill>
                  <a:schemeClr val="hlink"/>
                </a:solidFill>
                <a:latin typeface="Roboto"/>
                <a:ea typeface="Roboto"/>
                <a:cs typeface="Roboto"/>
                <a:sym typeface="Roboto"/>
                <a:hlinkClick r:id="rId3"/>
              </a:rPr>
              <a:t>https://www.caha.com/tournament_list.pl</a:t>
            </a:r>
            <a:endParaRPr>
              <a:latin typeface="Roboto"/>
              <a:ea typeface="Roboto"/>
              <a:cs typeface="Roboto"/>
              <a:sym typeface="Roboto"/>
            </a:endParaRPr>
          </a:p>
          <a:p>
            <a:pPr indent="-298450" lvl="0" marL="457200" rtl="0" algn="l">
              <a:lnSpc>
                <a:spcPct val="115000"/>
              </a:lnSpc>
              <a:spcBef>
                <a:spcPts val="0"/>
              </a:spcBef>
              <a:spcAft>
                <a:spcPts val="0"/>
              </a:spcAft>
              <a:buSzPts val="1100"/>
              <a:buFont typeface="Roboto"/>
              <a:buChar char="●"/>
            </a:pPr>
            <a:r>
              <a:rPr lang="en">
                <a:latin typeface="Roboto"/>
                <a:ea typeface="Roboto"/>
                <a:cs typeface="Roboto"/>
                <a:sym typeface="Roboto"/>
              </a:rPr>
              <a:t>Other USA Hockey: </a:t>
            </a:r>
            <a:r>
              <a:rPr lang="en" u="sng">
                <a:solidFill>
                  <a:schemeClr val="hlink"/>
                </a:solidFill>
                <a:latin typeface="Roboto"/>
                <a:ea typeface="Roboto"/>
                <a:cs typeface="Roboto"/>
                <a:sym typeface="Roboto"/>
                <a:hlinkClick r:id="rId4"/>
              </a:rPr>
              <a:t>https://www.usahockey.com/tournaments</a:t>
            </a:r>
            <a:endParaRPr>
              <a:latin typeface="Roboto"/>
              <a:ea typeface="Roboto"/>
              <a:cs typeface="Roboto"/>
              <a:sym typeface="Roboto"/>
            </a:endParaRPr>
          </a:p>
          <a:p>
            <a:pPr indent="-298450" lvl="0" marL="457200" rtl="0" algn="l">
              <a:lnSpc>
                <a:spcPct val="115000"/>
              </a:lnSpc>
              <a:spcBef>
                <a:spcPts val="0"/>
              </a:spcBef>
              <a:spcAft>
                <a:spcPts val="0"/>
              </a:spcAft>
              <a:buSzPts val="1100"/>
              <a:buFont typeface="Roboto"/>
              <a:buChar char="●"/>
            </a:pPr>
            <a:r>
              <a:rPr lang="en">
                <a:latin typeface="Roboto"/>
                <a:ea typeface="Roboto"/>
                <a:cs typeface="Roboto"/>
                <a:sym typeface="Roboto"/>
              </a:rPr>
              <a:t>IMPORTANT: look for </a:t>
            </a:r>
            <a:r>
              <a:rPr b="1" lang="en">
                <a:latin typeface="Roboto"/>
                <a:ea typeface="Roboto"/>
                <a:cs typeface="Roboto"/>
                <a:sym typeface="Roboto"/>
              </a:rPr>
              <a:t>"USA Hockey sanctioned” AND a sanction number</a:t>
            </a:r>
            <a:r>
              <a:rPr lang="en">
                <a:latin typeface="Roboto"/>
                <a:ea typeface="Roboto"/>
                <a:cs typeface="Roboto"/>
                <a:sym typeface="Roboto"/>
              </a:rPr>
              <a:t>. </a:t>
            </a:r>
            <a:endParaRPr/>
          </a:p>
          <a:p>
            <a:pPr indent="0" lvl="0" marL="457200" rtl="0" algn="l">
              <a:lnSpc>
                <a:spcPct val="115000"/>
              </a:lnSpc>
              <a:spcBef>
                <a:spcPts val="1200"/>
              </a:spcBef>
              <a:spcAft>
                <a:spcPts val="0"/>
              </a:spcAft>
              <a:buSzPts val="1800"/>
              <a:buNone/>
            </a:pPr>
            <a:r>
              <a:t/>
            </a:r>
            <a:endParaRPr sz="1100">
              <a:latin typeface="Roboto"/>
              <a:ea typeface="Roboto"/>
              <a:cs typeface="Roboto"/>
              <a:sym typeface="Roboto"/>
            </a:endParaRPr>
          </a:p>
          <a:p>
            <a:pPr indent="0" lvl="0" marL="0" rtl="0" algn="l">
              <a:lnSpc>
                <a:spcPct val="115000"/>
              </a:lnSpc>
              <a:spcBef>
                <a:spcPts val="1200"/>
              </a:spcBef>
              <a:spcAft>
                <a:spcPts val="0"/>
              </a:spcAft>
              <a:buSzPts val="1800"/>
              <a:buNone/>
            </a:pPr>
            <a:r>
              <a:t/>
            </a:r>
            <a:endParaRPr sz="1100">
              <a:latin typeface="Roboto"/>
              <a:ea typeface="Roboto"/>
              <a:cs typeface="Roboto"/>
              <a:sym typeface="Roboto"/>
            </a:endParaRPr>
          </a:p>
          <a:p>
            <a:pPr indent="-228600" lvl="0" marL="457200" rtl="0" algn="l">
              <a:lnSpc>
                <a:spcPct val="115000"/>
              </a:lnSpc>
              <a:spcBef>
                <a:spcPts val="1200"/>
              </a:spcBef>
              <a:spcAft>
                <a:spcPts val="0"/>
              </a:spcAft>
              <a:buSzPts val="1100"/>
              <a:buNone/>
            </a:pPr>
            <a:r>
              <a:t/>
            </a:r>
            <a:endParaRPr sz="1100"/>
          </a:p>
        </p:txBody>
      </p:sp>
      <p:sp>
        <p:nvSpPr>
          <p:cNvPr id="268" name="Google Shape;268;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69" name="Google Shape;269;p21"/>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270" name="Google Shape;270;p21"/>
          <p:cNvSpPr txBox="1"/>
          <p:nvPr>
            <p:ph type="title"/>
          </p:nvPr>
        </p:nvSpPr>
        <p:spPr>
          <a:xfrm>
            <a:off x="273650" y="1674050"/>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b="1" lang="en">
                <a:latin typeface="Roboto"/>
                <a:ea typeface="Roboto"/>
                <a:cs typeface="Roboto"/>
                <a:sym typeface="Roboto"/>
              </a:rPr>
              <a:t>Sanctioned Tournaments</a:t>
            </a:r>
            <a:endParaRPr b="1">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2"/>
          <p:cNvSpPr txBox="1"/>
          <p:nvPr>
            <p:ph idx="2" type="body"/>
          </p:nvPr>
        </p:nvSpPr>
        <p:spPr>
          <a:xfrm>
            <a:off x="4561426" y="203399"/>
            <a:ext cx="4308924" cy="4546501"/>
          </a:xfrm>
          <a:prstGeom prst="rect">
            <a:avLst/>
          </a:prstGeom>
          <a:noFill/>
          <a:ln>
            <a:noFill/>
          </a:ln>
        </p:spPr>
        <p:txBody>
          <a:bodyPr anchorCtr="0" anchor="t" bIns="91425" lIns="91425" spcFirstLastPara="1" rIns="91425" wrap="square" tIns="91425">
            <a:noAutofit/>
          </a:bodyPr>
          <a:lstStyle/>
          <a:p>
            <a:pPr indent="0" lvl="0" marL="158750" rtl="0" algn="l">
              <a:lnSpc>
                <a:spcPct val="115000"/>
              </a:lnSpc>
              <a:spcBef>
                <a:spcPts val="0"/>
              </a:spcBef>
              <a:spcAft>
                <a:spcPts val="0"/>
              </a:spcAft>
              <a:buSzPts val="1100"/>
              <a:buNone/>
            </a:pPr>
            <a:r>
              <a:rPr b="1" lang="en" u="sng">
                <a:latin typeface="Roboto"/>
                <a:ea typeface="Roboto"/>
                <a:cs typeface="Roboto"/>
                <a:sym typeface="Roboto"/>
              </a:rPr>
              <a:t>Exhibition games: </a:t>
            </a:r>
            <a:endParaRPr/>
          </a:p>
          <a:p>
            <a:pPr indent="-298450" lvl="1" marL="914400" rtl="0" algn="l">
              <a:lnSpc>
                <a:spcPct val="115000"/>
              </a:lnSpc>
              <a:spcBef>
                <a:spcPts val="0"/>
              </a:spcBef>
              <a:spcAft>
                <a:spcPts val="0"/>
              </a:spcAft>
              <a:buSzPts val="1100"/>
              <a:buFont typeface="Roboto"/>
              <a:buChar char="●"/>
            </a:pPr>
            <a:r>
              <a:rPr lang="en" sz="1600">
                <a:latin typeface="Roboto"/>
                <a:ea typeface="Roboto"/>
                <a:cs typeface="Roboto"/>
                <a:sym typeface="Roboto"/>
              </a:rPr>
              <a:t>Teams from two different clubs</a:t>
            </a:r>
            <a:endParaRPr/>
          </a:p>
          <a:p>
            <a:pPr indent="-298450" lvl="1" marL="914400" rtl="0" algn="l">
              <a:lnSpc>
                <a:spcPct val="115000"/>
              </a:lnSpc>
              <a:spcBef>
                <a:spcPts val="0"/>
              </a:spcBef>
              <a:spcAft>
                <a:spcPts val="0"/>
              </a:spcAft>
              <a:buSzPts val="1100"/>
              <a:buFont typeface="Roboto"/>
              <a:buChar char="●"/>
            </a:pPr>
            <a:r>
              <a:rPr lang="en" sz="1600">
                <a:latin typeface="Roboto"/>
                <a:ea typeface="Roboto"/>
                <a:cs typeface="Roboto"/>
                <a:sym typeface="Roboto"/>
              </a:rPr>
              <a:t>Pre-planned</a:t>
            </a:r>
            <a:endParaRPr/>
          </a:p>
          <a:p>
            <a:pPr indent="-298450" lvl="1" marL="914400" rtl="0" algn="l">
              <a:lnSpc>
                <a:spcPct val="115000"/>
              </a:lnSpc>
              <a:spcBef>
                <a:spcPts val="0"/>
              </a:spcBef>
              <a:spcAft>
                <a:spcPts val="0"/>
              </a:spcAft>
              <a:buSzPts val="1100"/>
              <a:buFont typeface="Roboto"/>
              <a:buChar char="●"/>
            </a:pPr>
            <a:r>
              <a:rPr lang="en" sz="1600">
                <a:latin typeface="Roboto"/>
                <a:ea typeface="Roboto"/>
                <a:cs typeface="Roboto"/>
                <a:sym typeface="Roboto"/>
              </a:rPr>
              <a:t>Requires officials and game sheets</a:t>
            </a:r>
            <a:endParaRPr/>
          </a:p>
          <a:p>
            <a:pPr indent="-298450" lvl="1" marL="914400" rtl="0" algn="l">
              <a:lnSpc>
                <a:spcPct val="115000"/>
              </a:lnSpc>
              <a:spcBef>
                <a:spcPts val="0"/>
              </a:spcBef>
              <a:spcAft>
                <a:spcPts val="0"/>
              </a:spcAft>
              <a:buSzPts val="1100"/>
              <a:buFont typeface="Roboto"/>
              <a:buChar char="●"/>
            </a:pPr>
            <a:r>
              <a:rPr lang="en" sz="1600">
                <a:latin typeface="Roboto"/>
                <a:ea typeface="Roboto"/>
                <a:cs typeface="Roboto"/>
                <a:sym typeface="Roboto"/>
              </a:rPr>
              <a:t>Game sheet must be submitted</a:t>
            </a:r>
            <a:endParaRPr/>
          </a:p>
          <a:p>
            <a:pPr indent="0" lvl="1" marL="615950" rtl="0" algn="l">
              <a:lnSpc>
                <a:spcPct val="115000"/>
              </a:lnSpc>
              <a:spcBef>
                <a:spcPts val="0"/>
              </a:spcBef>
              <a:spcAft>
                <a:spcPts val="0"/>
              </a:spcAft>
              <a:buSzPts val="1100"/>
              <a:buNone/>
            </a:pPr>
            <a:r>
              <a:t/>
            </a:r>
            <a:endParaRPr sz="1100">
              <a:latin typeface="Roboto"/>
              <a:ea typeface="Roboto"/>
              <a:cs typeface="Roboto"/>
              <a:sym typeface="Roboto"/>
            </a:endParaRPr>
          </a:p>
          <a:p>
            <a:pPr indent="0" lvl="0" marL="158750" rtl="0" algn="l">
              <a:lnSpc>
                <a:spcPct val="115000"/>
              </a:lnSpc>
              <a:spcBef>
                <a:spcPts val="0"/>
              </a:spcBef>
              <a:spcAft>
                <a:spcPts val="0"/>
              </a:spcAft>
              <a:buSzPts val="1100"/>
              <a:buNone/>
            </a:pPr>
            <a:r>
              <a:rPr b="1" lang="en" u="sng">
                <a:latin typeface="Roboto"/>
                <a:ea typeface="Roboto"/>
                <a:cs typeface="Roboto"/>
                <a:sym typeface="Roboto"/>
              </a:rPr>
              <a:t>Scrimmages: </a:t>
            </a:r>
            <a:endParaRPr/>
          </a:p>
          <a:p>
            <a:pPr indent="-298450" lvl="1" marL="914400" rtl="0" algn="l">
              <a:lnSpc>
                <a:spcPct val="115000"/>
              </a:lnSpc>
              <a:spcBef>
                <a:spcPts val="0"/>
              </a:spcBef>
              <a:spcAft>
                <a:spcPts val="0"/>
              </a:spcAft>
              <a:buSzPts val="1100"/>
              <a:buFont typeface="Roboto"/>
              <a:buChar char="●"/>
            </a:pPr>
            <a:r>
              <a:rPr lang="en" sz="1600">
                <a:latin typeface="Roboto"/>
                <a:ea typeface="Roboto"/>
                <a:cs typeface="Roboto"/>
                <a:sym typeface="Roboto"/>
              </a:rPr>
              <a:t>Controlled practices between two teams of SAME club</a:t>
            </a:r>
            <a:endParaRPr/>
          </a:p>
          <a:p>
            <a:pPr indent="-298450" lvl="1" marL="914400" rtl="0" algn="l">
              <a:lnSpc>
                <a:spcPct val="115000"/>
              </a:lnSpc>
              <a:spcBef>
                <a:spcPts val="0"/>
              </a:spcBef>
              <a:spcAft>
                <a:spcPts val="0"/>
              </a:spcAft>
              <a:buSzPts val="1100"/>
              <a:buFont typeface="Roboto"/>
              <a:buChar char="●"/>
            </a:pPr>
            <a:r>
              <a:rPr lang="en" sz="1600">
                <a:latin typeface="Roboto"/>
                <a:ea typeface="Roboto"/>
                <a:cs typeface="Roboto"/>
                <a:sym typeface="Roboto"/>
              </a:rPr>
              <a:t>No officials or game sheets </a:t>
            </a:r>
            <a:endParaRPr sz="1600">
              <a:latin typeface="Roboto"/>
              <a:ea typeface="Roboto"/>
              <a:cs typeface="Roboto"/>
              <a:sym typeface="Roboto"/>
            </a:endParaRPr>
          </a:p>
          <a:p>
            <a:pPr indent="0" lvl="0" marL="158750" rtl="0" algn="l">
              <a:lnSpc>
                <a:spcPct val="115000"/>
              </a:lnSpc>
              <a:spcBef>
                <a:spcPts val="1200"/>
              </a:spcBef>
              <a:spcAft>
                <a:spcPts val="0"/>
              </a:spcAft>
              <a:buSzPts val="1100"/>
              <a:buNone/>
            </a:pPr>
            <a:r>
              <a:rPr lang="en" sz="1100"/>
              <a:t>** If two teams from same club choose to use game sheets and officials, it is classified as an exhibition game and must be reported at end of the game</a:t>
            </a:r>
            <a:endParaRPr/>
          </a:p>
          <a:p>
            <a:pPr indent="0" lvl="0" marL="158750" rtl="0" algn="l">
              <a:lnSpc>
                <a:spcPct val="115000"/>
              </a:lnSpc>
              <a:spcBef>
                <a:spcPts val="1200"/>
              </a:spcBef>
              <a:spcAft>
                <a:spcPts val="0"/>
              </a:spcAft>
              <a:buSzPts val="1100"/>
              <a:buNone/>
            </a:pPr>
            <a:r>
              <a:rPr b="1" lang="en" sz="1600"/>
              <a:t>NEVER play a game against a team without an approved USA Hockey roster.</a:t>
            </a:r>
            <a:endParaRPr b="1" sz="1600"/>
          </a:p>
        </p:txBody>
      </p:sp>
      <p:sp>
        <p:nvSpPr>
          <p:cNvPr id="276" name="Google Shape;276;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77" name="Google Shape;277;p22"/>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278" name="Google Shape;278;p22"/>
          <p:cNvSpPr txBox="1"/>
          <p:nvPr>
            <p:ph type="title"/>
          </p:nvPr>
        </p:nvSpPr>
        <p:spPr>
          <a:xfrm>
            <a:off x="273650" y="1674050"/>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latin typeface="Roboto"/>
                <a:ea typeface="Roboto"/>
                <a:cs typeface="Roboto"/>
                <a:sym typeface="Roboto"/>
              </a:rPr>
              <a:t>Exhibition Games VS </a:t>
            </a:r>
            <a:br>
              <a:rPr b="1" lang="en">
                <a:latin typeface="Roboto"/>
                <a:ea typeface="Roboto"/>
                <a:cs typeface="Roboto"/>
                <a:sym typeface="Roboto"/>
              </a:rPr>
            </a:br>
            <a:r>
              <a:rPr b="1" lang="en">
                <a:latin typeface="Roboto"/>
                <a:ea typeface="Roboto"/>
                <a:cs typeface="Roboto"/>
                <a:sym typeface="Roboto"/>
              </a:rPr>
              <a:t>Scrimmages</a:t>
            </a:r>
            <a:endParaRPr b="1">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dk2"/>
                </a:solidFill>
              </a:rPr>
              <a:t>Important CAHA updates!</a:t>
            </a:r>
            <a:endParaRPr b="1">
              <a:solidFill>
                <a:schemeClr val="dk2"/>
              </a:solidFill>
            </a:endParaRPr>
          </a:p>
        </p:txBody>
      </p:sp>
      <p:sp>
        <p:nvSpPr>
          <p:cNvPr id="284" name="Google Shape;284;p23"/>
          <p:cNvSpPr txBox="1"/>
          <p:nvPr>
            <p:ph idx="1" type="body"/>
          </p:nvPr>
        </p:nvSpPr>
        <p:spPr>
          <a:xfrm>
            <a:off x="387900" y="1000075"/>
            <a:ext cx="8520600" cy="3416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SzPts val="1800"/>
              <a:buNone/>
            </a:pPr>
            <a:r>
              <a:t/>
            </a:r>
            <a:endParaRPr/>
          </a:p>
          <a:p>
            <a:pPr indent="-342900" lvl="0" marL="457200" rtl="0" algn="l">
              <a:lnSpc>
                <a:spcPct val="115000"/>
              </a:lnSpc>
              <a:spcBef>
                <a:spcPts val="0"/>
              </a:spcBef>
              <a:spcAft>
                <a:spcPts val="0"/>
              </a:spcAft>
              <a:buSzPts val="1800"/>
              <a:buChar char="●"/>
            </a:pPr>
            <a:r>
              <a:rPr lang="en"/>
              <a:t>Youth A/BB/B teams must play an overall minimum of 14 games to qualify for CAHA state playoffs (down from 20); players must play 7 games (down from 10).</a:t>
            </a:r>
            <a:endParaRPr/>
          </a:p>
          <a:p>
            <a:pPr indent="-342900" lvl="0" marL="457200" rtl="0" algn="l">
              <a:lnSpc>
                <a:spcPct val="115000"/>
              </a:lnSpc>
              <a:spcBef>
                <a:spcPts val="0"/>
              </a:spcBef>
              <a:spcAft>
                <a:spcPts val="0"/>
              </a:spcAft>
              <a:buSzPts val="1800"/>
              <a:buChar char="●"/>
            </a:pPr>
            <a:r>
              <a:rPr lang="en"/>
              <a:t>NorCal and SCAHA now incorporates 12AA as travel with A/BB/B</a:t>
            </a:r>
            <a:endParaRPr/>
          </a:p>
          <a:p>
            <a:pPr indent="-342900" lvl="0" marL="457200" rtl="0" algn="l">
              <a:lnSpc>
                <a:spcPct val="115000"/>
              </a:lnSpc>
              <a:spcBef>
                <a:spcPts val="0"/>
              </a:spcBef>
              <a:spcAft>
                <a:spcPts val="0"/>
              </a:spcAft>
              <a:buSzPts val="1800"/>
              <a:buChar char="●"/>
            </a:pPr>
            <a:r>
              <a:rPr lang="en"/>
              <a:t>8U team approved travel states are California, Oregon, Arizona, Nevada and Utah.</a:t>
            </a:r>
            <a:endParaRPr/>
          </a:p>
          <a:p>
            <a:pPr indent="-228600" lvl="0" marL="457200" rtl="0" algn="l">
              <a:lnSpc>
                <a:spcPct val="115000"/>
              </a:lnSpc>
              <a:spcBef>
                <a:spcPts val="0"/>
              </a:spcBef>
              <a:spcAft>
                <a:spcPts val="0"/>
              </a:spcAft>
              <a:buSzPts val="1800"/>
              <a:buNone/>
            </a:pPr>
            <a:r>
              <a:t/>
            </a:r>
            <a:endParaRPr/>
          </a:p>
          <a:p>
            <a:pPr indent="0" lvl="0" marL="0" rtl="0" algn="just">
              <a:lnSpc>
                <a:spcPct val="115000"/>
              </a:lnSpc>
              <a:spcBef>
                <a:spcPts val="0"/>
              </a:spcBef>
              <a:spcAft>
                <a:spcPts val="0"/>
              </a:spcAft>
              <a:buClr>
                <a:schemeClr val="dk1"/>
              </a:buClr>
              <a:buSzPts val="1100"/>
              <a:buFont typeface="Arial"/>
              <a:buNone/>
            </a:pPr>
            <a:r>
              <a:t/>
            </a:r>
            <a:endParaRPr sz="1300">
              <a:highlight>
                <a:srgbClr val="FFFFFF"/>
              </a:highlight>
            </a:endParaRPr>
          </a:p>
          <a:p>
            <a:pPr indent="0" lvl="0" marL="1371600" rtl="0" algn="just">
              <a:lnSpc>
                <a:spcPct val="115000"/>
              </a:lnSpc>
              <a:spcBef>
                <a:spcPts val="0"/>
              </a:spcBef>
              <a:spcAft>
                <a:spcPts val="0"/>
              </a:spcAft>
              <a:buClr>
                <a:schemeClr val="dk1"/>
              </a:buClr>
              <a:buSzPts val="1100"/>
              <a:buFont typeface="Arial"/>
              <a:buNone/>
            </a:pPr>
            <a:r>
              <a:t/>
            </a:r>
            <a:endParaRPr sz="1300">
              <a:solidFill>
                <a:schemeClr val="dk1"/>
              </a:solidFill>
              <a:highlight>
                <a:srgbClr val="FFFFFF"/>
              </a:highlight>
            </a:endParaRPr>
          </a:p>
          <a:p>
            <a:pPr indent="0" lvl="0" marL="0" rtl="0" algn="l">
              <a:lnSpc>
                <a:spcPct val="115000"/>
              </a:lnSpc>
              <a:spcBef>
                <a:spcPts val="0"/>
              </a:spcBef>
              <a:spcAft>
                <a:spcPts val="1200"/>
              </a:spcAft>
              <a:buSzPts val="1800"/>
              <a:buNone/>
            </a:pPr>
            <a:r>
              <a:t/>
            </a:r>
            <a:endParaRPr sz="2000"/>
          </a:p>
        </p:txBody>
      </p:sp>
      <p:sp>
        <p:nvSpPr>
          <p:cNvPr id="285" name="Google Shape;285;p23"/>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dk2"/>
              </a:buClr>
              <a:buSzPts val="4200"/>
              <a:buFont typeface="Roboto Medium"/>
              <a:buNone/>
            </a:pPr>
            <a:r>
              <a:rPr lang="en"/>
              <a:t>NorCal Preseason</a:t>
            </a:r>
            <a:endParaRPr/>
          </a:p>
        </p:txBody>
      </p:sp>
      <p:sp>
        <p:nvSpPr>
          <p:cNvPr id="291" name="Google Shape;291;p2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p>
            <a:pPr indent="-342900" lvl="0" marL="457200" rtl="0" algn="l">
              <a:lnSpc>
                <a:spcPct val="115000"/>
              </a:lnSpc>
              <a:spcBef>
                <a:spcPts val="0"/>
              </a:spcBef>
              <a:spcAft>
                <a:spcPts val="0"/>
              </a:spcAft>
              <a:buSzPts val="1800"/>
              <a:buFont typeface="Roboto Medium"/>
              <a:buChar char="●"/>
            </a:pPr>
            <a:r>
              <a:rPr lang="en"/>
              <a:t>Labor Day PreSeason Jamboree </a:t>
            </a:r>
            <a:endParaRPr/>
          </a:p>
          <a:p>
            <a:pPr indent="-317500" lvl="1" marL="914400" rtl="0" algn="l">
              <a:lnSpc>
                <a:spcPct val="115000"/>
              </a:lnSpc>
              <a:spcBef>
                <a:spcPts val="0"/>
              </a:spcBef>
              <a:spcAft>
                <a:spcPts val="0"/>
              </a:spcAft>
              <a:buSzPts val="1400"/>
              <a:buChar char="○"/>
            </a:pPr>
            <a:r>
              <a:rPr lang="en"/>
              <a:t>Sept 4-7 (4 games)</a:t>
            </a:r>
            <a:endParaRPr/>
          </a:p>
          <a:p>
            <a:pPr indent="-342900" lvl="0" marL="457200" rtl="0" algn="l">
              <a:lnSpc>
                <a:spcPct val="115000"/>
              </a:lnSpc>
              <a:spcBef>
                <a:spcPts val="0"/>
              </a:spcBef>
              <a:spcAft>
                <a:spcPts val="0"/>
              </a:spcAft>
              <a:buSzPts val="1800"/>
              <a:buFont typeface="Roboto Medium"/>
              <a:buChar char="●"/>
            </a:pPr>
            <a:r>
              <a:rPr lang="en"/>
              <a:t>9/11-12 </a:t>
            </a:r>
            <a:endParaRPr/>
          </a:p>
          <a:p>
            <a:pPr indent="-317500" lvl="1" marL="914400" rtl="0" algn="l">
              <a:lnSpc>
                <a:spcPct val="115000"/>
              </a:lnSpc>
              <a:spcBef>
                <a:spcPts val="0"/>
              </a:spcBef>
              <a:spcAft>
                <a:spcPts val="0"/>
              </a:spcAft>
              <a:buSzPts val="1400"/>
              <a:buChar char="○"/>
            </a:pPr>
            <a:r>
              <a:rPr lang="en"/>
              <a:t>Ex games only</a:t>
            </a:r>
            <a:endParaRPr/>
          </a:p>
          <a:p>
            <a:pPr indent="-317500" lvl="1" marL="914400" rtl="0" algn="l">
              <a:lnSpc>
                <a:spcPct val="115000"/>
              </a:lnSpc>
              <a:spcBef>
                <a:spcPts val="0"/>
              </a:spcBef>
              <a:spcAft>
                <a:spcPts val="0"/>
              </a:spcAft>
              <a:buSzPts val="1400"/>
              <a:buChar char="○"/>
            </a:pPr>
            <a:r>
              <a:rPr lang="en"/>
              <a:t>No </a:t>
            </a:r>
            <a:r>
              <a:rPr lang="en"/>
              <a:t>pre scheduled</a:t>
            </a:r>
            <a:r>
              <a:rPr lang="en"/>
              <a:t> games</a:t>
            </a:r>
            <a:endParaRPr/>
          </a:p>
          <a:p>
            <a:pPr indent="-342900" lvl="0" marL="457200" rtl="0" algn="l">
              <a:lnSpc>
                <a:spcPct val="115000"/>
              </a:lnSpc>
              <a:spcBef>
                <a:spcPts val="0"/>
              </a:spcBef>
              <a:spcAft>
                <a:spcPts val="0"/>
              </a:spcAft>
              <a:buSzPts val="1800"/>
              <a:buFont typeface="Roboto Medium"/>
              <a:buChar char="●"/>
            </a:pPr>
            <a:r>
              <a:rPr lang="en"/>
              <a:t>9/19-20 </a:t>
            </a:r>
            <a:endParaRPr/>
          </a:p>
          <a:p>
            <a:pPr indent="-317500" lvl="1" marL="914400" rtl="0" algn="l">
              <a:lnSpc>
                <a:spcPct val="115000"/>
              </a:lnSpc>
              <a:spcBef>
                <a:spcPts val="0"/>
              </a:spcBef>
              <a:spcAft>
                <a:spcPts val="0"/>
              </a:spcAft>
              <a:buSzPts val="1400"/>
              <a:buChar char="○"/>
            </a:pPr>
            <a:r>
              <a:rPr lang="en"/>
              <a:t>1-2 preseason games</a:t>
            </a:r>
            <a:endParaRPr/>
          </a:p>
          <a:p>
            <a:pPr indent="-342900" lvl="0" marL="457200" rtl="0" algn="l">
              <a:lnSpc>
                <a:spcPct val="115000"/>
              </a:lnSpc>
              <a:spcBef>
                <a:spcPts val="0"/>
              </a:spcBef>
              <a:spcAft>
                <a:spcPts val="0"/>
              </a:spcAft>
              <a:buSzPts val="1800"/>
              <a:buFont typeface="Roboto Medium"/>
              <a:buChar char="●"/>
            </a:pPr>
            <a:r>
              <a:rPr lang="en"/>
              <a:t>9/27-28 </a:t>
            </a:r>
            <a:endParaRPr/>
          </a:p>
          <a:p>
            <a:pPr indent="-317500" lvl="1" marL="914400" rtl="0" algn="l">
              <a:lnSpc>
                <a:spcPct val="115000"/>
              </a:lnSpc>
              <a:spcBef>
                <a:spcPts val="0"/>
              </a:spcBef>
              <a:spcAft>
                <a:spcPts val="0"/>
              </a:spcAft>
              <a:buSzPts val="1400"/>
              <a:buChar char="○"/>
            </a:pPr>
            <a:r>
              <a:rPr lang="en"/>
              <a:t>Bubble weekend</a:t>
            </a:r>
            <a:endParaRPr/>
          </a:p>
          <a:p>
            <a:pPr indent="-228600" lvl="1" marL="914400" rtl="0" algn="l">
              <a:lnSpc>
                <a:spcPct val="115000"/>
              </a:lnSpc>
              <a:spcBef>
                <a:spcPts val="0"/>
              </a:spcBef>
              <a:spcAft>
                <a:spcPts val="0"/>
              </a:spcAft>
              <a:buSzPts val="1400"/>
              <a:buNone/>
            </a:pPr>
            <a:r>
              <a:t/>
            </a:r>
            <a:endParaRPr/>
          </a:p>
          <a:p>
            <a:pPr indent="-228600" lvl="0" marL="457200" rtl="0" algn="l">
              <a:lnSpc>
                <a:spcPct val="115000"/>
              </a:lnSpc>
              <a:spcBef>
                <a:spcPts val="0"/>
              </a:spcBef>
              <a:spcAft>
                <a:spcPts val="0"/>
              </a:spcAft>
              <a:buSzPts val="1800"/>
              <a:buFont typeface="Roboto Medium"/>
              <a:buNone/>
            </a:pPr>
            <a:r>
              <a:t/>
            </a:r>
            <a:endParaRPr/>
          </a:p>
        </p:txBody>
      </p:sp>
      <p:sp>
        <p:nvSpPr>
          <p:cNvPr id="292" name="Google Shape;292;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293" name="Google Shape;293;p24"/>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2"/>
              </a:buClr>
              <a:buSzPct val="111111"/>
              <a:buFont typeface="Roboto Medium"/>
              <a:buNone/>
            </a:pPr>
            <a:r>
              <a:rPr lang="en"/>
              <a:t>NorCal Important Dates</a:t>
            </a:r>
            <a:br>
              <a:rPr lang="en"/>
            </a:br>
            <a:r>
              <a:rPr lang="en" sz="2000"/>
              <a:t>** each team gets one blackout weekend request**</a:t>
            </a:r>
            <a:endParaRPr/>
          </a:p>
        </p:txBody>
      </p:sp>
      <p:sp>
        <p:nvSpPr>
          <p:cNvPr id="299" name="Google Shape;299;p25"/>
          <p:cNvSpPr txBox="1"/>
          <p:nvPr>
            <p:ph idx="2" type="body"/>
          </p:nvPr>
        </p:nvSpPr>
        <p:spPr>
          <a:xfrm>
            <a:off x="4749775" y="532025"/>
            <a:ext cx="4075800" cy="3930000"/>
          </a:xfrm>
          <a:prstGeom prst="rect">
            <a:avLst/>
          </a:prstGeom>
          <a:noFill/>
          <a:ln>
            <a:noFill/>
          </a:ln>
        </p:spPr>
        <p:txBody>
          <a:bodyPr anchorCtr="0" anchor="ctr" bIns="91425" lIns="91425" spcFirstLastPara="1" rIns="91425" wrap="square" tIns="91425">
            <a:normAutofit fontScale="92500" lnSpcReduction="20000"/>
          </a:bodyPr>
          <a:lstStyle/>
          <a:p>
            <a:pPr indent="-342900" lvl="0" marL="457200" rtl="0" algn="l">
              <a:lnSpc>
                <a:spcPct val="115000"/>
              </a:lnSpc>
              <a:spcBef>
                <a:spcPts val="0"/>
              </a:spcBef>
              <a:spcAft>
                <a:spcPts val="0"/>
              </a:spcAft>
              <a:buSzPct val="108108"/>
              <a:buFont typeface="Roboto Medium"/>
              <a:buChar char="●"/>
            </a:pPr>
            <a:r>
              <a:rPr lang="en"/>
              <a:t>10/3-4 (or earlier for some)</a:t>
            </a:r>
            <a:endParaRPr/>
          </a:p>
          <a:p>
            <a:pPr indent="-317500" lvl="1" marL="914400" rtl="0" algn="l">
              <a:lnSpc>
                <a:spcPct val="115000"/>
              </a:lnSpc>
              <a:spcBef>
                <a:spcPts val="0"/>
              </a:spcBef>
              <a:spcAft>
                <a:spcPts val="0"/>
              </a:spcAft>
              <a:buSzPct val="108108"/>
              <a:buChar char="○"/>
            </a:pPr>
            <a:r>
              <a:rPr lang="en"/>
              <a:t>Regular Season starts </a:t>
            </a:r>
            <a:endParaRPr/>
          </a:p>
          <a:p>
            <a:pPr indent="-342900" lvl="0" marL="457200" rtl="0" algn="l">
              <a:lnSpc>
                <a:spcPct val="115000"/>
              </a:lnSpc>
              <a:spcBef>
                <a:spcPts val="0"/>
              </a:spcBef>
              <a:spcAft>
                <a:spcPts val="0"/>
              </a:spcAft>
              <a:buSzPct val="108108"/>
              <a:buFont typeface="Roboto Medium"/>
              <a:buChar char="●"/>
            </a:pPr>
            <a:r>
              <a:rPr lang="en"/>
              <a:t>NorCal blackout weekends: </a:t>
            </a:r>
            <a:endParaRPr/>
          </a:p>
          <a:p>
            <a:pPr indent="-317500" lvl="1" marL="914400" rtl="0" algn="l">
              <a:lnSpc>
                <a:spcPct val="115000"/>
              </a:lnSpc>
              <a:spcBef>
                <a:spcPts val="0"/>
              </a:spcBef>
              <a:spcAft>
                <a:spcPts val="0"/>
              </a:spcAft>
              <a:buSzPct val="108108"/>
              <a:buChar char="○"/>
            </a:pPr>
            <a:r>
              <a:rPr lang="en"/>
              <a:t>Thanksgiving weekend</a:t>
            </a:r>
            <a:endParaRPr/>
          </a:p>
          <a:p>
            <a:pPr indent="-317500" lvl="1" marL="914400" rtl="0" algn="l">
              <a:lnSpc>
                <a:spcPct val="115000"/>
              </a:lnSpc>
              <a:spcBef>
                <a:spcPts val="0"/>
              </a:spcBef>
              <a:spcAft>
                <a:spcPts val="0"/>
              </a:spcAft>
              <a:buSzPct val="108108"/>
              <a:buChar char="○"/>
            </a:pPr>
            <a:r>
              <a:rPr lang="en"/>
              <a:t>Holiday break 12/27-28</a:t>
            </a:r>
            <a:endParaRPr/>
          </a:p>
          <a:p>
            <a:pPr indent="-317500" lvl="1" marL="914400" rtl="0" algn="l">
              <a:lnSpc>
                <a:spcPct val="115000"/>
              </a:lnSpc>
              <a:spcBef>
                <a:spcPts val="0"/>
              </a:spcBef>
              <a:spcAft>
                <a:spcPts val="0"/>
              </a:spcAft>
              <a:buSzPct val="108108"/>
              <a:buChar char="○"/>
            </a:pPr>
            <a:r>
              <a:rPr lang="en"/>
              <a:t>MLK 1/17-18</a:t>
            </a:r>
            <a:endParaRPr/>
          </a:p>
          <a:p>
            <a:pPr indent="-317500" lvl="1" marL="914400" rtl="0" algn="l">
              <a:lnSpc>
                <a:spcPct val="115000"/>
              </a:lnSpc>
              <a:spcBef>
                <a:spcPts val="0"/>
              </a:spcBef>
              <a:spcAft>
                <a:spcPts val="0"/>
              </a:spcAft>
              <a:buSzPct val="108108"/>
              <a:buChar char="○"/>
            </a:pPr>
            <a:r>
              <a:rPr lang="en"/>
              <a:t>Presidents Day 2/14-15</a:t>
            </a:r>
            <a:endParaRPr/>
          </a:p>
          <a:p>
            <a:pPr indent="-342900" lvl="0" marL="457200" rtl="0" algn="l">
              <a:lnSpc>
                <a:spcPct val="115000"/>
              </a:lnSpc>
              <a:spcBef>
                <a:spcPts val="0"/>
              </a:spcBef>
              <a:spcAft>
                <a:spcPts val="0"/>
              </a:spcAft>
              <a:buSzPct val="108108"/>
              <a:buFont typeface="Roboto Medium"/>
              <a:buChar char="●"/>
            </a:pPr>
            <a:r>
              <a:rPr lang="en"/>
              <a:t>3/6-7 (tentative)</a:t>
            </a:r>
            <a:endParaRPr/>
          </a:p>
          <a:p>
            <a:pPr indent="-317500" lvl="1" marL="914400" rtl="0" algn="l">
              <a:lnSpc>
                <a:spcPct val="115000"/>
              </a:lnSpc>
              <a:spcBef>
                <a:spcPts val="0"/>
              </a:spcBef>
              <a:spcAft>
                <a:spcPts val="0"/>
              </a:spcAft>
              <a:buSzPct val="108108"/>
              <a:buChar char="○"/>
            </a:pPr>
            <a:r>
              <a:rPr lang="en"/>
              <a:t>End of Regular Season</a:t>
            </a:r>
            <a:endParaRPr/>
          </a:p>
          <a:p>
            <a:pPr indent="-342900" lvl="0" marL="457200" rtl="0" algn="l">
              <a:lnSpc>
                <a:spcPct val="115000"/>
              </a:lnSpc>
              <a:spcBef>
                <a:spcPts val="0"/>
              </a:spcBef>
              <a:spcAft>
                <a:spcPts val="0"/>
              </a:spcAft>
              <a:buSzPct val="108108"/>
              <a:buFont typeface="Roboto Medium"/>
              <a:buChar char="●"/>
            </a:pPr>
            <a:r>
              <a:rPr lang="en"/>
              <a:t>3/12-14 (tentative)</a:t>
            </a:r>
            <a:endParaRPr/>
          </a:p>
          <a:p>
            <a:pPr indent="-317500" lvl="1" marL="914400" rtl="0" algn="l">
              <a:lnSpc>
                <a:spcPct val="115000"/>
              </a:lnSpc>
              <a:spcBef>
                <a:spcPts val="0"/>
              </a:spcBef>
              <a:spcAft>
                <a:spcPts val="0"/>
              </a:spcAft>
              <a:buSzPct val="108108"/>
              <a:buChar char="○"/>
            </a:pPr>
            <a:r>
              <a:rPr lang="en"/>
              <a:t>NorCal Playoffs</a:t>
            </a:r>
            <a:endParaRPr/>
          </a:p>
          <a:p>
            <a:pPr indent="-342900" lvl="0" marL="457200" rtl="0" algn="l">
              <a:lnSpc>
                <a:spcPct val="115000"/>
              </a:lnSpc>
              <a:spcBef>
                <a:spcPts val="0"/>
              </a:spcBef>
              <a:spcAft>
                <a:spcPts val="0"/>
              </a:spcAft>
              <a:buSzPct val="108108"/>
              <a:buFont typeface="Roboto Medium"/>
              <a:buChar char="●"/>
            </a:pPr>
            <a:r>
              <a:rPr lang="en"/>
              <a:t>3/26-28 (location TBD)</a:t>
            </a:r>
            <a:endParaRPr/>
          </a:p>
          <a:p>
            <a:pPr indent="-317500" lvl="1" marL="914400" rtl="0" algn="l">
              <a:lnSpc>
                <a:spcPct val="115000"/>
              </a:lnSpc>
              <a:spcBef>
                <a:spcPts val="0"/>
              </a:spcBef>
              <a:spcAft>
                <a:spcPts val="0"/>
              </a:spcAft>
              <a:buSzPct val="108108"/>
              <a:buChar char="○"/>
            </a:pPr>
            <a:r>
              <a:rPr lang="en"/>
              <a:t>States A/B/BB/12AA</a:t>
            </a:r>
            <a:endParaRPr/>
          </a:p>
          <a:p>
            <a:pPr indent="-228600" lvl="1" marL="914400" rtl="0" algn="l">
              <a:lnSpc>
                <a:spcPct val="115000"/>
              </a:lnSpc>
              <a:spcBef>
                <a:spcPts val="0"/>
              </a:spcBef>
              <a:spcAft>
                <a:spcPts val="0"/>
              </a:spcAft>
              <a:buSzPct val="108108"/>
              <a:buNone/>
            </a:pPr>
            <a:r>
              <a:t/>
            </a:r>
            <a:endParaRPr/>
          </a:p>
          <a:p>
            <a:pPr indent="0" lvl="0" marL="114300" rtl="0" algn="l">
              <a:lnSpc>
                <a:spcPct val="115000"/>
              </a:lnSpc>
              <a:spcBef>
                <a:spcPts val="0"/>
              </a:spcBef>
              <a:spcAft>
                <a:spcPts val="0"/>
              </a:spcAft>
              <a:buSzPct val="108108"/>
              <a:buNone/>
            </a:pPr>
            <a:r>
              <a:rPr lang="en"/>
              <a:t>** Jan 2-3 2027 will be playable weekend**</a:t>
            </a:r>
            <a:endParaRPr/>
          </a:p>
        </p:txBody>
      </p:sp>
      <p:sp>
        <p:nvSpPr>
          <p:cNvPr id="300" name="Google Shape;300;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01" name="Google Shape;301;p25"/>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6"/>
          <p:cNvSpPr txBox="1"/>
          <p:nvPr>
            <p:ph idx="2" type="body"/>
          </p:nvPr>
        </p:nvSpPr>
        <p:spPr>
          <a:xfrm>
            <a:off x="4939500" y="724075"/>
            <a:ext cx="3837000" cy="3695100"/>
          </a:xfrm>
          <a:prstGeom prst="rect">
            <a:avLst/>
          </a:prstGeom>
          <a:noFill/>
          <a:ln>
            <a:noFill/>
          </a:ln>
        </p:spPr>
        <p:txBody>
          <a:bodyPr anchorCtr="0" anchor="t" bIns="91425" lIns="91425" spcFirstLastPara="1" rIns="91425" wrap="square" tIns="91425">
            <a:normAutofit/>
          </a:bodyPr>
          <a:lstStyle/>
          <a:p>
            <a:pPr indent="-349250" lvl="0" marL="457200" rtl="0" algn="l">
              <a:lnSpc>
                <a:spcPct val="115000"/>
              </a:lnSpc>
              <a:spcBef>
                <a:spcPts val="0"/>
              </a:spcBef>
              <a:spcAft>
                <a:spcPts val="0"/>
              </a:spcAft>
              <a:buSzPts val="1900"/>
              <a:buChar char="●"/>
            </a:pPr>
            <a:r>
              <a:rPr lang="en" sz="2000"/>
              <a:t>Neck guard or neck laceration required</a:t>
            </a:r>
            <a:endParaRPr sz="2000"/>
          </a:p>
          <a:p>
            <a:pPr indent="-349250" lvl="0" marL="457200" rtl="0" algn="l">
              <a:lnSpc>
                <a:spcPct val="115000"/>
              </a:lnSpc>
              <a:spcBef>
                <a:spcPts val="0"/>
              </a:spcBef>
              <a:spcAft>
                <a:spcPts val="0"/>
              </a:spcAft>
              <a:buSzPts val="1900"/>
              <a:buChar char="●"/>
            </a:pPr>
            <a:r>
              <a:rPr lang="en" sz="2000"/>
              <a:t>Mouth guards (12U and up)</a:t>
            </a:r>
            <a:endParaRPr/>
          </a:p>
          <a:p>
            <a:pPr indent="-349250" lvl="0" marL="457200" rtl="0" algn="l">
              <a:lnSpc>
                <a:spcPct val="115000"/>
              </a:lnSpc>
              <a:spcBef>
                <a:spcPts val="0"/>
              </a:spcBef>
              <a:spcAft>
                <a:spcPts val="0"/>
              </a:spcAft>
              <a:buSzPts val="1900"/>
              <a:buChar char="●"/>
            </a:pPr>
            <a:r>
              <a:rPr lang="en" sz="2000"/>
              <a:t>Properly fitting helmets</a:t>
            </a:r>
            <a:endParaRPr sz="2000"/>
          </a:p>
          <a:p>
            <a:pPr indent="-349250" lvl="0" marL="457200" rtl="0" algn="l">
              <a:lnSpc>
                <a:spcPct val="115000"/>
              </a:lnSpc>
              <a:spcBef>
                <a:spcPts val="0"/>
              </a:spcBef>
              <a:spcAft>
                <a:spcPts val="0"/>
              </a:spcAft>
              <a:buSzPts val="1900"/>
              <a:buChar char="●"/>
            </a:pPr>
            <a:r>
              <a:rPr lang="en" sz="2000"/>
              <a:t>Check expiration of equipment</a:t>
            </a:r>
            <a:endParaRPr sz="2000"/>
          </a:p>
        </p:txBody>
      </p:sp>
      <p:sp>
        <p:nvSpPr>
          <p:cNvPr id="307" name="Google Shape;30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08" name="Google Shape;308;p26"/>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309" name="Google Shape;309;p26"/>
          <p:cNvSpPr txBox="1"/>
          <p:nvPr>
            <p:ph type="title"/>
          </p:nvPr>
        </p:nvSpPr>
        <p:spPr>
          <a:xfrm>
            <a:off x="273650" y="818050"/>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b="1" lang="en">
                <a:latin typeface="Roboto"/>
                <a:ea typeface="Roboto"/>
                <a:cs typeface="Roboto"/>
                <a:sym typeface="Roboto"/>
              </a:rPr>
              <a:t>Equipment Requirements</a:t>
            </a:r>
            <a:endParaRPr b="1">
              <a:latin typeface="Roboto"/>
              <a:ea typeface="Roboto"/>
              <a:cs typeface="Roboto"/>
              <a:sym typeface="Roboto"/>
            </a:endParaRPr>
          </a:p>
        </p:txBody>
      </p:sp>
      <p:pic>
        <p:nvPicPr>
          <p:cNvPr id="310" name="Google Shape;310;p26"/>
          <p:cNvPicPr preferRelativeResize="0"/>
          <p:nvPr/>
        </p:nvPicPr>
        <p:blipFill rotWithShape="1">
          <a:blip r:embed="rId3">
            <a:alphaModFix/>
          </a:blip>
          <a:srcRect b="0" l="0" r="0" t="0"/>
          <a:stretch/>
        </p:blipFill>
        <p:spPr>
          <a:xfrm>
            <a:off x="1223875" y="2406525"/>
            <a:ext cx="2144750" cy="2144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Working with your club…</a:t>
            </a:r>
            <a:endParaRPr/>
          </a:p>
        </p:txBody>
      </p:sp>
      <p:sp>
        <p:nvSpPr>
          <p:cNvPr id="316" name="Google Shape;316;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Char char="●"/>
            </a:pPr>
            <a:r>
              <a:rPr lang="en"/>
              <a:t>Team Managers need to contact their association registrar or club hierarchy with questions/concerns, not USA Hockey National Office, NorCal board members or USAH Registrars.</a:t>
            </a:r>
            <a:endParaRPr/>
          </a:p>
          <a:p>
            <a:pPr indent="-228600" lvl="0" marL="457200" rtl="0" algn="l">
              <a:lnSpc>
                <a:spcPct val="115000"/>
              </a:lnSpc>
              <a:spcBef>
                <a:spcPts val="0"/>
              </a:spcBef>
              <a:spcAft>
                <a:spcPts val="0"/>
              </a:spcAft>
              <a:buSzPts val="1800"/>
              <a:buNone/>
            </a:pPr>
            <a:r>
              <a:t/>
            </a:r>
            <a:endParaRPr/>
          </a:p>
          <a:p>
            <a:pPr indent="0" lvl="0" marL="457200" rtl="0" algn="l">
              <a:lnSpc>
                <a:spcPct val="115000"/>
              </a:lnSpc>
              <a:spcBef>
                <a:spcPts val="1200"/>
              </a:spcBef>
              <a:spcAft>
                <a:spcPts val="1200"/>
              </a:spcAft>
              <a:buSzPts val="1800"/>
              <a:buNone/>
            </a:pPr>
            <a:r>
              <a:t/>
            </a:r>
            <a:endParaRPr/>
          </a:p>
        </p:txBody>
      </p:sp>
      <p:sp>
        <p:nvSpPr>
          <p:cNvPr id="317" name="Google Shape;317;p27"/>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23" name="Google Shape;323;p28"/>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324" name="Google Shape;324;p28"/>
          <p:cNvSpPr txBox="1"/>
          <p:nvPr>
            <p:ph type="title"/>
          </p:nvPr>
        </p:nvSpPr>
        <p:spPr>
          <a:xfrm>
            <a:off x="273650" y="1674050"/>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latin typeface="Roboto"/>
                <a:ea typeface="Roboto"/>
                <a:cs typeface="Roboto"/>
                <a:sym typeface="Roboto"/>
              </a:rPr>
              <a:t>Parent</a:t>
            </a:r>
            <a:endParaRPr b="1">
              <a:latin typeface="Roboto"/>
              <a:ea typeface="Roboto"/>
              <a:cs typeface="Roboto"/>
              <a:sym typeface="Roboto"/>
            </a:endParaRPr>
          </a:p>
          <a:p>
            <a:pPr indent="0" lvl="0" marL="0" rtl="0" algn="ctr">
              <a:lnSpc>
                <a:spcPct val="100000"/>
              </a:lnSpc>
              <a:spcBef>
                <a:spcPts val="0"/>
              </a:spcBef>
              <a:spcAft>
                <a:spcPts val="0"/>
              </a:spcAft>
              <a:buSzPct val="111111"/>
              <a:buNone/>
            </a:pPr>
            <a:r>
              <a:rPr b="1" lang="en">
                <a:latin typeface="Roboto"/>
                <a:ea typeface="Roboto"/>
                <a:cs typeface="Roboto"/>
                <a:sym typeface="Roboto"/>
              </a:rPr>
              <a:t>Behavior Guidelines</a:t>
            </a:r>
            <a:endParaRPr b="1">
              <a:latin typeface="Roboto"/>
              <a:ea typeface="Roboto"/>
              <a:cs typeface="Roboto"/>
              <a:sym typeface="Roboto"/>
            </a:endParaRPr>
          </a:p>
        </p:txBody>
      </p:sp>
      <p:pic>
        <p:nvPicPr>
          <p:cNvPr id="325" name="Google Shape;325;p28"/>
          <p:cNvPicPr preferRelativeResize="0"/>
          <p:nvPr/>
        </p:nvPicPr>
        <p:blipFill rotWithShape="1">
          <a:blip r:embed="rId3">
            <a:alphaModFix/>
          </a:blip>
          <a:srcRect b="0" l="0" r="0" t="0"/>
          <a:stretch/>
        </p:blipFill>
        <p:spPr>
          <a:xfrm>
            <a:off x="4908375" y="652300"/>
            <a:ext cx="1853800" cy="1853800"/>
          </a:xfrm>
          <a:prstGeom prst="rect">
            <a:avLst/>
          </a:prstGeom>
          <a:noFill/>
          <a:ln>
            <a:noFill/>
          </a:ln>
        </p:spPr>
      </p:pic>
      <p:pic>
        <p:nvPicPr>
          <p:cNvPr id="326" name="Google Shape;326;p28"/>
          <p:cNvPicPr preferRelativeResize="0"/>
          <p:nvPr/>
        </p:nvPicPr>
        <p:blipFill rotWithShape="1">
          <a:blip r:embed="rId4">
            <a:alphaModFix/>
          </a:blip>
          <a:srcRect b="8741" l="0" r="0" t="0"/>
          <a:stretch/>
        </p:blipFill>
        <p:spPr>
          <a:xfrm>
            <a:off x="5736825" y="2823975"/>
            <a:ext cx="2946226" cy="1378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00000"/>
              <a:buFont typeface="Arial"/>
              <a:buNone/>
            </a:pPr>
            <a:r>
              <a:rPr lang="en" sz="3600">
                <a:solidFill>
                  <a:schemeClr val="dk2"/>
                </a:solidFill>
                <a:latin typeface="Roboto Medium"/>
                <a:ea typeface="Roboto Medium"/>
                <a:cs typeface="Roboto Medium"/>
                <a:sym typeface="Roboto Medium"/>
              </a:rPr>
              <a:t>Disciplinary Topics</a:t>
            </a:r>
            <a:endParaRPr sz="3600">
              <a:solidFill>
                <a:schemeClr val="dk2"/>
              </a:solidFill>
              <a:latin typeface="Roboto Medium"/>
              <a:ea typeface="Roboto Medium"/>
              <a:cs typeface="Roboto Medium"/>
              <a:sym typeface="Roboto Medium"/>
            </a:endParaRPr>
          </a:p>
          <a:p>
            <a:pPr indent="0" lvl="0" marL="0" rtl="0" algn="l">
              <a:lnSpc>
                <a:spcPct val="100000"/>
              </a:lnSpc>
              <a:spcBef>
                <a:spcPts val="0"/>
              </a:spcBef>
              <a:spcAft>
                <a:spcPts val="0"/>
              </a:spcAft>
              <a:buSzPct val="111111"/>
              <a:buNone/>
            </a:pPr>
            <a:r>
              <a:t/>
            </a:r>
            <a:endParaRPr>
              <a:solidFill>
                <a:schemeClr val="dk2"/>
              </a:solidFill>
              <a:latin typeface="Roboto Medium"/>
              <a:ea typeface="Roboto Medium"/>
              <a:cs typeface="Roboto Medium"/>
              <a:sym typeface="Roboto Medium"/>
            </a:endParaRPr>
          </a:p>
        </p:txBody>
      </p:sp>
      <p:sp>
        <p:nvSpPr>
          <p:cNvPr id="332" name="Google Shape;332;p29"/>
          <p:cNvSpPr txBox="1"/>
          <p:nvPr>
            <p:ph idx="12"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r>
              <a:rPr lang="en"/>
              <a:t>22</a:t>
            </a:r>
            <a:endParaRPr/>
          </a:p>
        </p:txBody>
      </p:sp>
      <p:grpSp>
        <p:nvGrpSpPr>
          <p:cNvPr id="333" name="Google Shape;333;p29"/>
          <p:cNvGrpSpPr/>
          <p:nvPr/>
        </p:nvGrpSpPr>
        <p:grpSpPr>
          <a:xfrm>
            <a:off x="1315375" y="1297400"/>
            <a:ext cx="6511400" cy="3054150"/>
            <a:chOff x="1315375" y="1297400"/>
            <a:chExt cx="6511400" cy="3054150"/>
          </a:xfrm>
        </p:grpSpPr>
        <p:sp>
          <p:nvSpPr>
            <p:cNvPr id="334" name="Google Shape;334;p29"/>
            <p:cNvSpPr txBox="1"/>
            <p:nvPr/>
          </p:nvSpPr>
          <p:spPr>
            <a:xfrm>
              <a:off x="1475950" y="1451500"/>
              <a:ext cx="1839600" cy="1120200"/>
            </a:xfrm>
            <a:prstGeom prst="rect">
              <a:avLst/>
            </a:prstGeom>
            <a:solidFill>
              <a:srgbClr val="1C458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Game Misconducts</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335" name="Google Shape;335;p29"/>
            <p:cNvSpPr txBox="1"/>
            <p:nvPr/>
          </p:nvSpPr>
          <p:spPr>
            <a:xfrm>
              <a:off x="1486825" y="3129650"/>
              <a:ext cx="1839600" cy="1221900"/>
            </a:xfrm>
            <a:prstGeom prst="rect">
              <a:avLst/>
            </a:prstGeom>
            <a:solidFill>
              <a:srgbClr val="1C4587"/>
            </a:solidFill>
            <a:ln>
              <a:noFill/>
            </a:ln>
          </p:spPr>
          <p:txBody>
            <a:bodyPr anchorCtr="0" anchor="ctr" bIns="91425" lIns="91425" spcFirstLastPara="1" rIns="91425" wrap="square" tIns="91425">
              <a:noAutofit/>
            </a:bodyPr>
            <a:lstStyle/>
            <a:p>
              <a:pPr indent="0" lvl="0" marL="45720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Spectator Ejections</a:t>
              </a:r>
              <a:endParaRPr b="0" i="0" sz="18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336" name="Google Shape;336;p29"/>
            <p:cNvSpPr txBox="1"/>
            <p:nvPr/>
          </p:nvSpPr>
          <p:spPr>
            <a:xfrm>
              <a:off x="3784638" y="1451502"/>
              <a:ext cx="1839600" cy="1120200"/>
            </a:xfrm>
            <a:prstGeom prst="rect">
              <a:avLst/>
            </a:prstGeom>
            <a:solidFill>
              <a:srgbClr val="1C4587"/>
            </a:solidFill>
            <a:ln>
              <a:noFill/>
            </a:ln>
          </p:spPr>
          <p:txBody>
            <a:bodyPr anchorCtr="0" anchor="ctr" bIns="91425" lIns="91425" spcFirstLastPara="1" rIns="91425" wrap="square" tIns="91425">
              <a:noAutofit/>
            </a:bodyPr>
            <a:lstStyle/>
            <a:p>
              <a:pPr indent="0" lvl="0" marL="45720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Match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Penalties</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337" name="Google Shape;337;p29"/>
            <p:cNvSpPr txBox="1"/>
            <p:nvPr/>
          </p:nvSpPr>
          <p:spPr>
            <a:xfrm>
              <a:off x="3813200" y="3129650"/>
              <a:ext cx="1839600" cy="1221900"/>
            </a:xfrm>
            <a:prstGeom prst="rect">
              <a:avLst/>
            </a:prstGeom>
            <a:solidFill>
              <a:srgbClr val="1C4587"/>
            </a:solidFill>
            <a:ln>
              <a:noFill/>
            </a:ln>
          </p:spPr>
          <p:txBody>
            <a:bodyPr anchorCtr="0" anchor="ctr" bIns="91425" lIns="91425" spcFirstLastPara="1" rIns="91425" wrap="square" tIns="91425">
              <a:noAutofit/>
            </a:bodyPr>
            <a:lstStyle/>
            <a:p>
              <a:pPr indent="0" lvl="0" marL="45720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Hearings</a:t>
              </a:r>
              <a:endParaRPr b="0" i="0" sz="1800" u="none" cap="none" strike="noStrike">
                <a:solidFill>
                  <a:schemeClr val="lt1"/>
                </a:solidFill>
                <a:latin typeface="Roboto"/>
                <a:ea typeface="Roboto"/>
                <a:cs typeface="Roboto"/>
                <a:sym typeface="Roboto"/>
              </a:endParaRPr>
            </a:p>
            <a:p>
              <a:pPr indent="0" lvl="0" marL="45720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338" name="Google Shape;338;p29"/>
            <p:cNvSpPr txBox="1"/>
            <p:nvPr/>
          </p:nvSpPr>
          <p:spPr>
            <a:xfrm>
              <a:off x="5987175" y="1452845"/>
              <a:ext cx="1839600" cy="1074900"/>
            </a:xfrm>
            <a:prstGeom prst="rect">
              <a:avLst/>
            </a:prstGeom>
            <a:solidFill>
              <a:srgbClr val="1C4587"/>
            </a:solidFill>
            <a:ln>
              <a:noFill/>
            </a:ln>
          </p:spPr>
          <p:txBody>
            <a:bodyPr anchorCtr="0" anchor="ctr" bIns="91425" lIns="91425" spcFirstLastPara="1" rIns="91425" wrap="square" tIns="91425">
              <a:noAutofit/>
            </a:bodyPr>
            <a:lstStyle/>
            <a:p>
              <a:pPr indent="0" lvl="0" marL="45720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Suspensions</a:t>
              </a:r>
              <a:endParaRPr b="0" i="0" sz="1800" u="none" cap="none" strike="noStrike">
                <a:solidFill>
                  <a:schemeClr val="lt1"/>
                </a:solidFill>
                <a:latin typeface="Roboto"/>
                <a:ea typeface="Roboto"/>
                <a:cs typeface="Roboto"/>
                <a:sym typeface="Roboto"/>
              </a:endParaRPr>
            </a:p>
            <a:p>
              <a:pPr indent="0" lvl="0" marL="45720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339" name="Google Shape;339;p29"/>
            <p:cNvSpPr txBox="1"/>
            <p:nvPr/>
          </p:nvSpPr>
          <p:spPr>
            <a:xfrm>
              <a:off x="5987175" y="3129650"/>
              <a:ext cx="1839600" cy="1221900"/>
            </a:xfrm>
            <a:prstGeom prst="rect">
              <a:avLst/>
            </a:prstGeom>
            <a:solidFill>
              <a:srgbClr val="1C4587"/>
            </a:solidFill>
            <a:ln>
              <a:noFill/>
            </a:ln>
          </p:spPr>
          <p:txBody>
            <a:bodyPr anchorCtr="0" anchor="ctr" bIns="91425" lIns="91425" spcFirstLastPara="1" rIns="91425" wrap="square" tIns="91425">
              <a:noAutofit/>
            </a:bodyPr>
            <a:lstStyle/>
            <a:p>
              <a:pPr indent="0" lvl="0" marL="45720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Questions</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340" name="Google Shape;340;p29"/>
            <p:cNvSpPr/>
            <p:nvPr/>
          </p:nvSpPr>
          <p:spPr>
            <a:xfrm>
              <a:off x="1315375" y="1297400"/>
              <a:ext cx="489900" cy="465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2"/>
                  </a:solidFill>
                  <a:latin typeface="Roboto"/>
                  <a:ea typeface="Roboto"/>
                  <a:cs typeface="Roboto"/>
                  <a:sym typeface="Roboto"/>
                </a:rPr>
                <a:t>1</a:t>
              </a:r>
              <a:endParaRPr b="1" i="0" sz="1400" u="none" cap="none" strike="noStrike">
                <a:solidFill>
                  <a:schemeClr val="dk2"/>
                </a:solidFill>
                <a:latin typeface="Roboto"/>
                <a:ea typeface="Roboto"/>
                <a:cs typeface="Roboto"/>
                <a:sym typeface="Roboto"/>
              </a:endParaRPr>
            </a:p>
          </p:txBody>
        </p:sp>
        <p:sp>
          <p:nvSpPr>
            <p:cNvPr id="341" name="Google Shape;341;p29"/>
            <p:cNvSpPr/>
            <p:nvPr/>
          </p:nvSpPr>
          <p:spPr>
            <a:xfrm>
              <a:off x="1315375" y="2973800"/>
              <a:ext cx="489900" cy="465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2"/>
                  </a:solidFill>
                  <a:latin typeface="Roboto"/>
                  <a:ea typeface="Roboto"/>
                  <a:cs typeface="Roboto"/>
                  <a:sym typeface="Roboto"/>
                </a:rPr>
                <a:t>4</a:t>
              </a:r>
              <a:endParaRPr b="1" i="0" sz="1400" u="none" cap="none" strike="noStrike">
                <a:solidFill>
                  <a:schemeClr val="dk2"/>
                </a:solidFill>
                <a:latin typeface="Roboto"/>
                <a:ea typeface="Roboto"/>
                <a:cs typeface="Roboto"/>
                <a:sym typeface="Roboto"/>
              </a:endParaRPr>
            </a:p>
          </p:txBody>
        </p:sp>
        <p:sp>
          <p:nvSpPr>
            <p:cNvPr id="342" name="Google Shape;342;p29"/>
            <p:cNvSpPr/>
            <p:nvPr/>
          </p:nvSpPr>
          <p:spPr>
            <a:xfrm>
              <a:off x="3601375" y="2973800"/>
              <a:ext cx="489900" cy="465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2"/>
                  </a:solidFill>
                  <a:latin typeface="Roboto"/>
                  <a:ea typeface="Roboto"/>
                  <a:cs typeface="Roboto"/>
                  <a:sym typeface="Roboto"/>
                </a:rPr>
                <a:t>5</a:t>
              </a:r>
              <a:endParaRPr b="1" i="0" sz="1400" u="none" cap="none" strike="noStrike">
                <a:solidFill>
                  <a:schemeClr val="dk2"/>
                </a:solidFill>
                <a:latin typeface="Roboto"/>
                <a:ea typeface="Roboto"/>
                <a:cs typeface="Roboto"/>
                <a:sym typeface="Roboto"/>
              </a:endParaRPr>
            </a:p>
          </p:txBody>
        </p:sp>
        <p:sp>
          <p:nvSpPr>
            <p:cNvPr id="343" name="Google Shape;343;p29"/>
            <p:cNvSpPr/>
            <p:nvPr/>
          </p:nvSpPr>
          <p:spPr>
            <a:xfrm>
              <a:off x="5887375" y="2973800"/>
              <a:ext cx="489900" cy="465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2"/>
                  </a:solidFill>
                  <a:latin typeface="Roboto"/>
                  <a:ea typeface="Roboto"/>
                  <a:cs typeface="Roboto"/>
                  <a:sym typeface="Roboto"/>
                </a:rPr>
                <a:t>6</a:t>
              </a:r>
              <a:endParaRPr b="1" i="0" sz="1400" u="none" cap="none" strike="noStrike">
                <a:solidFill>
                  <a:schemeClr val="dk2"/>
                </a:solidFill>
                <a:latin typeface="Roboto"/>
                <a:ea typeface="Roboto"/>
                <a:cs typeface="Roboto"/>
                <a:sym typeface="Roboto"/>
              </a:endParaRPr>
            </a:p>
          </p:txBody>
        </p:sp>
        <p:sp>
          <p:nvSpPr>
            <p:cNvPr id="344" name="Google Shape;344;p29"/>
            <p:cNvSpPr/>
            <p:nvPr/>
          </p:nvSpPr>
          <p:spPr>
            <a:xfrm>
              <a:off x="5811175" y="1297400"/>
              <a:ext cx="489900" cy="465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2"/>
                  </a:solidFill>
                  <a:latin typeface="Roboto"/>
                  <a:ea typeface="Roboto"/>
                  <a:cs typeface="Roboto"/>
                  <a:sym typeface="Roboto"/>
                </a:rPr>
                <a:t>3</a:t>
              </a:r>
              <a:endParaRPr b="1" i="0" sz="1400" u="none" cap="none" strike="noStrike">
                <a:solidFill>
                  <a:schemeClr val="dk2"/>
                </a:solidFill>
                <a:latin typeface="Roboto"/>
                <a:ea typeface="Roboto"/>
                <a:cs typeface="Roboto"/>
                <a:sym typeface="Roboto"/>
              </a:endParaRPr>
            </a:p>
          </p:txBody>
        </p:sp>
        <p:sp>
          <p:nvSpPr>
            <p:cNvPr id="345" name="Google Shape;345;p29"/>
            <p:cNvSpPr/>
            <p:nvPr/>
          </p:nvSpPr>
          <p:spPr>
            <a:xfrm>
              <a:off x="3601375" y="1297400"/>
              <a:ext cx="489900" cy="4653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2"/>
                  </a:solidFill>
                  <a:latin typeface="Roboto"/>
                  <a:ea typeface="Roboto"/>
                  <a:cs typeface="Roboto"/>
                  <a:sym typeface="Roboto"/>
                </a:rPr>
                <a:t>2</a:t>
              </a:r>
              <a:endParaRPr b="1" i="0" sz="1400" u="none" cap="none" strike="noStrike">
                <a:solidFill>
                  <a:schemeClr val="dk2"/>
                </a:solidFill>
                <a:latin typeface="Roboto"/>
                <a:ea typeface="Roboto"/>
                <a:cs typeface="Roboto"/>
                <a:sym typeface="Roboto"/>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0"/>
          <p:cNvSpPr txBox="1"/>
          <p:nvPr>
            <p:ph type="title"/>
          </p:nvPr>
        </p:nvSpPr>
        <p:spPr>
          <a:xfrm>
            <a:off x="311700" y="445025"/>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50000"/>
              <a:buNone/>
            </a:pPr>
            <a:r>
              <a:rPr lang="en"/>
              <a:t>Key USA Hockey Rule Changes</a:t>
            </a:r>
            <a:endParaRPr/>
          </a:p>
        </p:txBody>
      </p:sp>
      <p:sp>
        <p:nvSpPr>
          <p:cNvPr id="351" name="Google Shape;351;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400">
                <a:solidFill>
                  <a:srgbClr val="FFFFFF"/>
                </a:solidFill>
                <a:latin typeface="Arial"/>
                <a:ea typeface="Arial"/>
                <a:cs typeface="Arial"/>
                <a:sym typeface="Arial"/>
              </a:rPr>
              <a:t>Rule</a:t>
            </a:r>
            <a:endParaRPr sz="1400">
              <a:solidFill>
                <a:srgbClr val="000000"/>
              </a:solidFill>
              <a:latin typeface="Arial"/>
              <a:ea typeface="Arial"/>
              <a:cs typeface="Arial"/>
              <a:sym typeface="Arial"/>
            </a:endParaRPr>
          </a:p>
          <a:p>
            <a:pPr indent="0" lvl="0" marL="0" rtl="0" algn="l">
              <a:lnSpc>
                <a:spcPct val="100000"/>
              </a:lnSpc>
              <a:spcBef>
                <a:spcPts val="0"/>
              </a:spcBef>
              <a:spcAft>
                <a:spcPts val="0"/>
              </a:spcAft>
              <a:buSzPts val="2100"/>
              <a:buNone/>
            </a:pPr>
            <a:r>
              <a:t/>
            </a:r>
            <a:endParaRPr/>
          </a:p>
        </p:txBody>
      </p:sp>
      <p:sp>
        <p:nvSpPr>
          <p:cNvPr id="352" name="Google Shape;352;p30"/>
          <p:cNvSpPr txBox="1"/>
          <p:nvPr>
            <p:ph idx="12" type="sldNum"/>
          </p:nvPr>
        </p:nvSpPr>
        <p:spPr>
          <a:xfrm>
            <a:off x="0" y="4749900"/>
            <a:ext cx="9144000" cy="393600"/>
          </a:xfrm>
          <a:prstGeom prst="rect">
            <a:avLst/>
          </a:prstGeom>
          <a:no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Clr>
                <a:srgbClr val="000000"/>
              </a:buClr>
              <a:buSzPts val="1000"/>
              <a:buFont typeface="Arial"/>
              <a:buNone/>
            </a:pPr>
            <a:r>
              <a:t/>
            </a:r>
            <a:endParaRPr/>
          </a:p>
        </p:txBody>
      </p:sp>
      <p:graphicFrame>
        <p:nvGraphicFramePr>
          <p:cNvPr id="353" name="Google Shape;353;p30"/>
          <p:cNvGraphicFramePr/>
          <p:nvPr/>
        </p:nvGraphicFramePr>
        <p:xfrm>
          <a:off x="397400" y="1558500"/>
          <a:ext cx="3000000" cy="3000000"/>
        </p:xfrm>
        <a:graphic>
          <a:graphicData uri="http://schemas.openxmlformats.org/drawingml/2006/table">
            <a:tbl>
              <a:tblPr>
                <a:noFill/>
                <a:tableStyleId>{55E22552-A644-4890-8BC3-F348EF3C2B66}</a:tableStyleId>
              </a:tblPr>
              <a:tblGrid>
                <a:gridCol w="1111250"/>
                <a:gridCol w="2412000"/>
                <a:gridCol w="4746475"/>
              </a:tblGrid>
              <a:tr h="312850">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rgbClr val="FFFFFF"/>
                          </a:solidFill>
                        </a:rPr>
                        <a:t>Rule</a:t>
                      </a:r>
                      <a:endParaRPr b="1" sz="1400" u="none" cap="none" strike="noStrike">
                        <a:solidFill>
                          <a:srgbClr val="FFFFFF"/>
                        </a:solidFill>
                      </a:endParaRPr>
                    </a:p>
                  </a:txBody>
                  <a:tcPr marT="45725" marB="45725" marR="91450" marL="9145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0F6FC6"/>
                    </a:solidFill>
                  </a:tcPr>
                </a:tc>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rgbClr val="FFFFFF"/>
                          </a:solidFill>
                        </a:rPr>
                        <a:t>Title</a:t>
                      </a:r>
                      <a:endParaRPr b="1" sz="1400" u="none" cap="none" strike="noStrike">
                        <a:solidFill>
                          <a:srgbClr val="FFFFFF"/>
                        </a:solidFill>
                      </a:endParaRPr>
                    </a:p>
                  </a:txBody>
                  <a:tcPr marT="45725" marB="45725" marR="91450" marL="9145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0F6FC6"/>
                    </a:solidFill>
                  </a:tcPr>
                </a:tc>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rgbClr val="FFFFFF"/>
                          </a:solidFill>
                        </a:rPr>
                        <a:t>Change</a:t>
                      </a:r>
                      <a:endParaRPr b="1" sz="1400" u="none" cap="none" strike="noStrike">
                        <a:solidFill>
                          <a:srgbClr val="FFFFFF"/>
                        </a:solidFill>
                      </a:endParaRPr>
                    </a:p>
                  </a:txBody>
                  <a:tcPr marT="45725" marB="45725" marR="91450" marL="9145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0F6FC6"/>
                    </a:solidFill>
                  </a:tcPr>
                </a:tc>
              </a:tr>
              <a:tr h="769800">
                <a:tc>
                  <a:txBody>
                    <a:bodyPr/>
                    <a:lstStyle/>
                    <a:p>
                      <a:pPr indent="0" lvl="0" marL="0" marR="0" rtl="0" algn="l">
                        <a:lnSpc>
                          <a:spcPct val="115000"/>
                        </a:lnSpc>
                        <a:spcBef>
                          <a:spcPts val="0"/>
                        </a:spcBef>
                        <a:spcAft>
                          <a:spcPts val="0"/>
                        </a:spcAft>
                        <a:buClr>
                          <a:srgbClr val="000000"/>
                        </a:buClr>
                        <a:buSzPts val="1400"/>
                        <a:buFont typeface="Arial"/>
                        <a:buNone/>
                      </a:pPr>
                      <a:r>
                        <a:rPr lang="en" sz="1400" u="none" cap="none" strike="noStrike"/>
                        <a:t>601(c)&amp;(d)</a:t>
                      </a:r>
                      <a:endParaRPr sz="1400" u="none" cap="none" strike="noStrike"/>
                    </a:p>
                  </a:txBody>
                  <a:tcPr marT="45725" marB="45725" marR="91450" marL="9145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CCD5EA"/>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n" sz="1400" u="none" cap="none" strike="noStrike"/>
                        <a:t>Abuse of Officials and Other Misconduct</a:t>
                      </a:r>
                      <a:endParaRPr sz="1400" u="none" cap="none" strike="noStrike"/>
                    </a:p>
                  </a:txBody>
                  <a:tcPr marT="45725" marB="45725" marR="91450" marL="9145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CCD5EA"/>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n" sz="1400" u="none" cap="none" strike="noStrike"/>
                        <a:t>Mandates game misconduct penalty to player or coach who uses obscene, profane or abusive language to any person after the game.</a:t>
                      </a:r>
                      <a:endParaRPr sz="1400" u="none" cap="none" strike="noStrike"/>
                    </a:p>
                  </a:txBody>
                  <a:tcPr marT="45725" marB="45725" marR="91450" marL="9145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CCD5EA"/>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450cd56bc2_0_33"/>
          <p:cNvSpPr txBox="1"/>
          <p:nvPr>
            <p:ph type="title"/>
          </p:nvPr>
        </p:nvSpPr>
        <p:spPr>
          <a:xfrm>
            <a:off x="344975" y="1017450"/>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
              <a:t>Game Misconducts</a:t>
            </a:r>
            <a:endParaRPr/>
          </a:p>
        </p:txBody>
      </p:sp>
      <p:sp>
        <p:nvSpPr>
          <p:cNvPr id="359" name="Google Shape;359;g3450cd56bc2_0_3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200"/>
              </a:spcBef>
              <a:spcAft>
                <a:spcPts val="0"/>
              </a:spcAft>
              <a:buSzPts val="1100"/>
              <a:buNone/>
            </a:pPr>
            <a:r>
              <a:rPr lang="en" sz="2000">
                <a:solidFill>
                  <a:srgbClr val="0F6FC6"/>
                </a:solidFill>
                <a:latin typeface="Arial"/>
                <a:ea typeface="Arial"/>
                <a:cs typeface="Arial"/>
                <a:sym typeface="Arial"/>
              </a:rPr>
              <a:t></a:t>
            </a:r>
            <a:r>
              <a:rPr i="1" lang="en" sz="2000">
                <a:solidFill>
                  <a:schemeClr val="dk1"/>
                </a:solidFill>
                <a:latin typeface="Arial"/>
                <a:ea typeface="Arial"/>
                <a:cs typeface="Arial"/>
                <a:sym typeface="Arial"/>
              </a:rPr>
              <a:t> </a:t>
            </a:r>
            <a:endParaRPr i="1" sz="2000">
              <a:solidFill>
                <a:schemeClr val="dk1"/>
              </a:solidFill>
              <a:latin typeface="Arial"/>
              <a:ea typeface="Arial"/>
              <a:cs typeface="Arial"/>
              <a:sym typeface="Arial"/>
            </a:endParaRPr>
          </a:p>
          <a:p>
            <a:pPr indent="0" lvl="0" marL="0" rtl="0" algn="ctr">
              <a:lnSpc>
                <a:spcPct val="100000"/>
              </a:lnSpc>
              <a:spcBef>
                <a:spcPts val="0"/>
              </a:spcBef>
              <a:spcAft>
                <a:spcPts val="0"/>
              </a:spcAft>
              <a:buSzPts val="2100"/>
              <a:buNone/>
            </a:pPr>
            <a:r>
              <a:t/>
            </a:r>
            <a:endParaRPr/>
          </a:p>
        </p:txBody>
      </p:sp>
      <p:sp>
        <p:nvSpPr>
          <p:cNvPr id="360" name="Google Shape;360;g3450cd56bc2_0_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61" name="Google Shape;361;g3450cd56bc2_0_33"/>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362" name="Google Shape;362;g3450cd56bc2_0_33"/>
          <p:cNvSpPr txBox="1"/>
          <p:nvPr/>
        </p:nvSpPr>
        <p:spPr>
          <a:xfrm>
            <a:off x="4450650" y="79475"/>
            <a:ext cx="4570500" cy="51102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200"/>
              </a:spcBef>
              <a:spcAft>
                <a:spcPts val="0"/>
              </a:spcAft>
              <a:buClr>
                <a:srgbClr val="000000"/>
              </a:buClr>
              <a:buSzPts val="2000"/>
              <a:buFont typeface="Arial"/>
              <a:buNone/>
            </a:pPr>
            <a:r>
              <a:t/>
            </a:r>
            <a:endParaRPr b="1" i="0" sz="2000" u="none" cap="none" strike="noStrike">
              <a:solidFill>
                <a:srgbClr val="FFFFFF"/>
              </a:solidFill>
              <a:highlight>
                <a:srgbClr val="0F6FC6"/>
              </a:highlight>
              <a:latin typeface="Arial"/>
              <a:ea typeface="Arial"/>
              <a:cs typeface="Arial"/>
              <a:sym typeface="Arial"/>
            </a:endParaRPr>
          </a:p>
          <a:p>
            <a:pPr indent="-323850" lvl="0" marL="457200" marR="0" rtl="0" algn="l">
              <a:lnSpc>
                <a:spcPct val="90000"/>
              </a:lnSpc>
              <a:spcBef>
                <a:spcPts val="1200"/>
              </a:spcBef>
              <a:spcAft>
                <a:spcPts val="0"/>
              </a:spcAft>
              <a:buClr>
                <a:schemeClr val="dk1"/>
              </a:buClr>
              <a:buSzPts val="1500"/>
              <a:buFont typeface="Calibri"/>
              <a:buChar char="●"/>
            </a:pPr>
            <a:r>
              <a:rPr b="0" i="0" lang="en" sz="1500" u="none" cap="none" strike="noStrike">
                <a:solidFill>
                  <a:schemeClr val="dk1"/>
                </a:solidFill>
                <a:highlight>
                  <a:srgbClr val="FFFF00"/>
                </a:highlight>
                <a:latin typeface="Calibri"/>
                <a:ea typeface="Calibri"/>
                <a:cs typeface="Calibri"/>
                <a:sym typeface="Calibri"/>
              </a:rPr>
              <a:t>Game Misconduct is a game suspension and must be served in next pre-scheduled game with same team </a:t>
            </a:r>
            <a:r>
              <a:rPr b="0" i="0" lang="en" sz="1500" u="none" cap="none" strike="noStrike">
                <a:solidFill>
                  <a:schemeClr val="dk1"/>
                </a:solidFill>
                <a:latin typeface="Calibri"/>
                <a:ea typeface="Calibri"/>
                <a:cs typeface="Calibri"/>
                <a:sym typeface="Calibri"/>
              </a:rPr>
              <a:t>. If no longer playing with that team; it will be the next scheduled USA Hockey game.</a:t>
            </a:r>
            <a:endParaRPr b="0" i="0" sz="1500" u="none" cap="none" strike="noStrike">
              <a:solidFill>
                <a:schemeClr val="dk1"/>
              </a:solidFill>
              <a:latin typeface="Calibri"/>
              <a:ea typeface="Calibri"/>
              <a:cs typeface="Calibri"/>
              <a:sym typeface="Calibri"/>
            </a:endParaRPr>
          </a:p>
          <a:p>
            <a:pPr indent="0" lvl="0" marL="457200" marR="0" rtl="0" algn="l">
              <a:lnSpc>
                <a:spcPct val="90000"/>
              </a:lnSpc>
              <a:spcBef>
                <a:spcPts val="120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323850" lvl="0" marL="457200" marR="0" rtl="0" algn="l">
              <a:lnSpc>
                <a:spcPct val="90000"/>
              </a:lnSpc>
              <a:spcBef>
                <a:spcPts val="400"/>
              </a:spcBef>
              <a:spcAft>
                <a:spcPts val="0"/>
              </a:spcAft>
              <a:buClr>
                <a:schemeClr val="dk1"/>
              </a:buClr>
              <a:buSzPts val="1500"/>
              <a:buFont typeface="Calibri"/>
              <a:buChar char="●"/>
            </a:pPr>
            <a:r>
              <a:rPr b="0" i="0" lang="en" sz="1500" u="none" cap="none" strike="noStrike">
                <a:solidFill>
                  <a:schemeClr val="dk1"/>
                </a:solidFill>
                <a:latin typeface="Calibri"/>
                <a:ea typeface="Calibri"/>
                <a:cs typeface="Calibri"/>
                <a:sym typeface="Calibri"/>
              </a:rPr>
              <a:t>Any game misconduct issued in a CAHA sanctioned league game is to be served in a CAHA recognized league game or in a pre-scheduled tournament or event game.</a:t>
            </a:r>
            <a:endParaRPr b="0" i="0" sz="1500" u="none" cap="none" strike="noStrike">
              <a:solidFill>
                <a:schemeClr val="dk1"/>
              </a:solidFill>
              <a:latin typeface="Calibri"/>
              <a:ea typeface="Calibri"/>
              <a:cs typeface="Calibri"/>
              <a:sym typeface="Calibri"/>
            </a:endParaRPr>
          </a:p>
          <a:p>
            <a:pPr indent="0" lvl="0" marL="457200" marR="0" rtl="0" algn="l">
              <a:lnSpc>
                <a:spcPct val="90000"/>
              </a:lnSpc>
              <a:spcBef>
                <a:spcPts val="40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323850" lvl="0" marL="457200" marR="0" rtl="0" algn="l">
              <a:lnSpc>
                <a:spcPct val="90000"/>
              </a:lnSpc>
              <a:spcBef>
                <a:spcPts val="400"/>
              </a:spcBef>
              <a:spcAft>
                <a:spcPts val="0"/>
              </a:spcAft>
              <a:buClr>
                <a:schemeClr val="dk1"/>
              </a:buClr>
              <a:buSzPts val="1500"/>
              <a:buFont typeface="Calibri"/>
              <a:buChar char="●"/>
            </a:pPr>
            <a:r>
              <a:rPr b="0" i="0" lang="en" sz="1500" u="none" cap="none" strike="noStrike">
                <a:solidFill>
                  <a:schemeClr val="dk1"/>
                </a:solidFill>
                <a:latin typeface="Calibri"/>
                <a:ea typeface="Calibri"/>
                <a:cs typeface="Calibri"/>
                <a:sym typeface="Calibri"/>
              </a:rPr>
              <a:t>Important to note game misconducts </a:t>
            </a:r>
            <a:r>
              <a:rPr b="0" i="0" lang="en" sz="1500" u="sng" cap="none" strike="noStrike">
                <a:solidFill>
                  <a:schemeClr val="dk1"/>
                </a:solidFill>
                <a:latin typeface="Calibri"/>
                <a:ea typeface="Calibri"/>
                <a:cs typeface="Calibri"/>
                <a:sym typeface="Calibri"/>
              </a:rPr>
              <a:t>must be noted on the scoresheet(s) </a:t>
            </a:r>
            <a:r>
              <a:rPr b="0" i="0" lang="en" sz="1500" u="none" cap="none" strike="noStrike">
                <a:solidFill>
                  <a:schemeClr val="dk1"/>
                </a:solidFill>
                <a:latin typeface="Calibri"/>
                <a:ea typeface="Calibri"/>
                <a:cs typeface="Calibri"/>
                <a:sym typeface="Calibri"/>
              </a:rPr>
              <a:t>of the game(s) </a:t>
            </a:r>
            <a:endParaRPr b="0" i="0" sz="1500" u="none" cap="none" strike="noStrike">
              <a:solidFill>
                <a:schemeClr val="dk1"/>
              </a:solidFill>
              <a:latin typeface="Calibri"/>
              <a:ea typeface="Calibri"/>
              <a:cs typeface="Calibri"/>
              <a:sym typeface="Calibri"/>
            </a:endParaRPr>
          </a:p>
          <a:p>
            <a:pPr indent="0" lvl="0" marL="457200" marR="0" rtl="0" algn="l">
              <a:lnSpc>
                <a:spcPct val="90000"/>
              </a:lnSpc>
              <a:spcBef>
                <a:spcPts val="40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323850" lvl="0" marL="457200" marR="0" rtl="0" algn="l">
              <a:lnSpc>
                <a:spcPct val="90000"/>
              </a:lnSpc>
              <a:spcBef>
                <a:spcPts val="400"/>
              </a:spcBef>
              <a:spcAft>
                <a:spcPts val="0"/>
              </a:spcAft>
              <a:buClr>
                <a:schemeClr val="dk1"/>
              </a:buClr>
              <a:buSzPts val="1500"/>
              <a:buFont typeface="Calibri"/>
              <a:buChar char="●"/>
            </a:pPr>
            <a:r>
              <a:rPr b="0" i="0" lang="en" sz="1500" u="none" cap="none" strike="noStrike">
                <a:solidFill>
                  <a:schemeClr val="dk1"/>
                </a:solidFill>
                <a:latin typeface="Calibri"/>
                <a:ea typeface="Calibri"/>
                <a:cs typeface="Calibri"/>
                <a:sym typeface="Calibri"/>
              </a:rPr>
              <a:t>Failure to serve will deem the player/coach ineligible and </a:t>
            </a:r>
            <a:r>
              <a:rPr b="0" i="0" lang="en" sz="1500" u="sng" cap="none" strike="noStrike">
                <a:solidFill>
                  <a:schemeClr val="dk1"/>
                </a:solidFill>
                <a:latin typeface="Calibri"/>
                <a:ea typeface="Calibri"/>
                <a:cs typeface="Calibri"/>
                <a:sym typeface="Calibri"/>
              </a:rPr>
              <a:t>additional suspensions and/or forfeits may apply</a:t>
            </a:r>
            <a:r>
              <a:rPr b="0" i="0" lang="en" sz="1500" u="none" cap="none" strike="noStrike">
                <a:solidFill>
                  <a:schemeClr val="dk1"/>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a:p>
            <a:pPr indent="0" lvl="0" marL="457200" marR="0" rtl="0" algn="l">
              <a:lnSpc>
                <a:spcPct val="90000"/>
              </a:lnSpc>
              <a:spcBef>
                <a:spcPts val="400"/>
              </a:spcBef>
              <a:spcAft>
                <a:spcPts val="20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3450cd56bc2_0_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
              <a:t>Game Misconducts</a:t>
            </a:r>
            <a:endParaRPr/>
          </a:p>
        </p:txBody>
      </p:sp>
      <p:sp>
        <p:nvSpPr>
          <p:cNvPr id="368" name="Google Shape;368;g3450cd56bc2_0_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200"/>
              </a:spcBef>
              <a:spcAft>
                <a:spcPts val="0"/>
              </a:spcAft>
              <a:buClr>
                <a:schemeClr val="dk1"/>
              </a:buClr>
              <a:buSzPts val="1100"/>
              <a:buFont typeface="Arial"/>
              <a:buNone/>
            </a:pPr>
            <a:r>
              <a:rPr lang="en" sz="2000">
                <a:solidFill>
                  <a:srgbClr val="0F6FC6"/>
                </a:solidFill>
                <a:latin typeface="Arial"/>
                <a:ea typeface="Arial"/>
                <a:cs typeface="Arial"/>
                <a:sym typeface="Arial"/>
              </a:rPr>
              <a:t></a:t>
            </a:r>
            <a:r>
              <a:rPr i="1" lang="en" sz="2000">
                <a:solidFill>
                  <a:schemeClr val="dk1"/>
                </a:solidFill>
                <a:latin typeface="Arial"/>
                <a:ea typeface="Arial"/>
                <a:cs typeface="Arial"/>
                <a:sym typeface="Arial"/>
              </a:rPr>
              <a:t>Note: A “Misconduct” is not the same as a “Game Misconduct.” </a:t>
            </a:r>
            <a:endParaRPr i="1" sz="2000">
              <a:solidFill>
                <a:schemeClr val="dk1"/>
              </a:solidFill>
              <a:latin typeface="Arial"/>
              <a:ea typeface="Arial"/>
              <a:cs typeface="Arial"/>
              <a:sym typeface="Arial"/>
            </a:endParaRPr>
          </a:p>
          <a:p>
            <a:pPr indent="0" lvl="0" marL="0" rtl="0" algn="ctr">
              <a:lnSpc>
                <a:spcPct val="100000"/>
              </a:lnSpc>
              <a:spcBef>
                <a:spcPts val="0"/>
              </a:spcBef>
              <a:spcAft>
                <a:spcPts val="0"/>
              </a:spcAft>
              <a:buSzPts val="2100"/>
              <a:buNone/>
            </a:pPr>
            <a:r>
              <a:t/>
            </a:r>
            <a:endParaRPr/>
          </a:p>
        </p:txBody>
      </p:sp>
      <p:sp>
        <p:nvSpPr>
          <p:cNvPr id="369" name="Google Shape;369;g3450cd56bc2_0_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70" name="Google Shape;370;g3450cd56bc2_0_0"/>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371" name="Google Shape;371;g3450cd56bc2_0_0"/>
          <p:cNvSpPr txBox="1"/>
          <p:nvPr/>
        </p:nvSpPr>
        <p:spPr>
          <a:xfrm>
            <a:off x="4694700" y="283850"/>
            <a:ext cx="4449300" cy="4397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200"/>
              </a:spcBef>
              <a:spcAft>
                <a:spcPts val="0"/>
              </a:spcAft>
              <a:buClr>
                <a:srgbClr val="000000"/>
              </a:buClr>
              <a:buSzPts val="2000"/>
              <a:buFont typeface="Arial"/>
              <a:buNone/>
            </a:pPr>
            <a:r>
              <a:t/>
            </a:r>
            <a:endParaRPr b="1" i="0" sz="2000" u="none" cap="none" strike="noStrike">
              <a:solidFill>
                <a:srgbClr val="FFFFFF"/>
              </a:solidFill>
              <a:highlight>
                <a:srgbClr val="0F6FC6"/>
              </a:highlight>
              <a:latin typeface="Arial"/>
              <a:ea typeface="Arial"/>
              <a:cs typeface="Arial"/>
              <a:sym typeface="Arial"/>
            </a:endParaRPr>
          </a:p>
          <a:p>
            <a:pPr indent="0" lvl="0" marL="0" marR="0" rtl="0" algn="l">
              <a:lnSpc>
                <a:spcPct val="90000"/>
              </a:lnSpc>
              <a:spcBef>
                <a:spcPts val="120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A player receiving a Game Misconduct or Match Penalty must leave the game.</a:t>
            </a:r>
            <a:endParaRPr b="0" i="0" sz="1800" u="none" cap="none" strike="noStrike">
              <a:solidFill>
                <a:schemeClr val="dk1"/>
              </a:solidFill>
              <a:latin typeface="Arial"/>
              <a:ea typeface="Arial"/>
              <a:cs typeface="Arial"/>
              <a:sym typeface="Arial"/>
            </a:endParaRPr>
          </a:p>
          <a:p>
            <a:pPr indent="0" lvl="0" marL="0" marR="0" rtl="0" algn="l">
              <a:lnSpc>
                <a:spcPct val="90000"/>
              </a:lnSpc>
              <a:spcBef>
                <a:spcPts val="120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Each misconduct adds </a:t>
            </a:r>
            <a:r>
              <a:rPr b="1" i="0" lang="en" sz="1800" u="none" cap="none" strike="noStrike">
                <a:solidFill>
                  <a:schemeClr val="dk1"/>
                </a:solidFill>
                <a:latin typeface="Arial"/>
                <a:ea typeface="Arial"/>
                <a:cs typeface="Arial"/>
                <a:sym typeface="Arial"/>
              </a:rPr>
              <a:t>10 minutes </a:t>
            </a:r>
            <a:r>
              <a:rPr b="0" i="0" lang="en" sz="1800" u="none" cap="none" strike="noStrike">
                <a:solidFill>
                  <a:schemeClr val="dk1"/>
                </a:solidFill>
                <a:latin typeface="Arial"/>
                <a:ea typeface="Arial"/>
                <a:cs typeface="Arial"/>
                <a:sym typeface="Arial"/>
              </a:rPr>
              <a:t>to the player’s total season penalty minutes.</a:t>
            </a:r>
            <a:endParaRPr b="0" i="0" sz="1800" u="none" cap="none" strike="noStrike">
              <a:solidFill>
                <a:schemeClr val="dk1"/>
              </a:solidFill>
              <a:latin typeface="Arial"/>
              <a:ea typeface="Arial"/>
              <a:cs typeface="Arial"/>
              <a:sym typeface="Arial"/>
            </a:endParaRPr>
          </a:p>
          <a:p>
            <a:pPr indent="0" lvl="0" marL="0" marR="0" rtl="0" algn="l">
              <a:lnSpc>
                <a:spcPct val="90000"/>
              </a:lnSpc>
              <a:spcBef>
                <a:spcPts val="1200"/>
              </a:spcBef>
              <a:spcAft>
                <a:spcPts val="0"/>
              </a:spcAft>
              <a:buClr>
                <a:srgbClr val="000000"/>
              </a:buClr>
              <a:buSzPts val="1800"/>
              <a:buFont typeface="Arial"/>
              <a:buNone/>
            </a:pPr>
            <a:r>
              <a:rPr b="1" i="0" lang="en" sz="1800" u="none" cap="none" strike="noStrike">
                <a:solidFill>
                  <a:schemeClr val="dk1"/>
                </a:solidFill>
                <a:latin typeface="Arial"/>
                <a:ea typeface="Arial"/>
                <a:cs typeface="Arial"/>
                <a:sym typeface="Arial"/>
              </a:rPr>
              <a:t>Automatic Game Misconducts </a:t>
            </a:r>
            <a:r>
              <a:rPr b="0" i="0" lang="en" sz="1800" u="none" cap="none" strike="noStrike">
                <a:solidFill>
                  <a:schemeClr val="dk1"/>
                </a:solidFill>
                <a:latin typeface="Arial"/>
                <a:ea typeface="Arial"/>
                <a:cs typeface="Arial"/>
                <a:sym typeface="Arial"/>
              </a:rPr>
              <a:t>include: 4+ penalties in a game</a:t>
            </a:r>
            <a:endParaRPr b="0" i="0" sz="1800" u="none" cap="none" strike="noStrike">
              <a:solidFill>
                <a:schemeClr val="dk1"/>
              </a:solidFill>
              <a:latin typeface="Arial"/>
              <a:ea typeface="Arial"/>
              <a:cs typeface="Arial"/>
              <a:sym typeface="Arial"/>
            </a:endParaRPr>
          </a:p>
          <a:p>
            <a:pPr indent="0" lvl="0" marL="0" marR="0" rtl="0" algn="l">
              <a:lnSpc>
                <a:spcPct val="90000"/>
              </a:lnSpc>
              <a:spcBef>
                <a:spcPts val="120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2+ misconducts</a:t>
            </a:r>
            <a:endParaRPr b="0" i="0" sz="1800" u="none" cap="none" strike="noStrike">
              <a:solidFill>
                <a:schemeClr val="dk1"/>
              </a:solidFill>
              <a:latin typeface="Arial"/>
              <a:ea typeface="Arial"/>
              <a:cs typeface="Arial"/>
              <a:sym typeface="Arial"/>
            </a:endParaRPr>
          </a:p>
          <a:p>
            <a:pPr indent="0" lvl="0" marL="0" marR="0" rtl="0" algn="l">
              <a:lnSpc>
                <a:spcPct val="90000"/>
              </a:lnSpc>
              <a:spcBef>
                <a:spcPts val="1200"/>
              </a:spcBef>
              <a:spcAft>
                <a:spcPts val="0"/>
              </a:spcAft>
              <a:buClr>
                <a:srgbClr val="000000"/>
              </a:buClr>
              <a:buSzPts val="1800"/>
              <a:buFont typeface="Arial"/>
              <a:buNone/>
            </a:pPr>
            <a:r>
              <a:rPr b="0" i="0" lang="en" sz="1800" u="none" cap="none" strike="noStrike">
                <a:solidFill>
                  <a:schemeClr val="dk1"/>
                </a:solidFill>
                <a:latin typeface="Arial"/>
                <a:ea typeface="Arial"/>
                <a:cs typeface="Arial"/>
                <a:sym typeface="Arial"/>
              </a:rPr>
              <a:t>2+ major penalties </a:t>
            </a:r>
            <a:endParaRPr b="0" i="0" sz="1800" u="none" cap="none" strike="noStrike">
              <a:solidFill>
                <a:schemeClr val="dk1"/>
              </a:solidFill>
              <a:latin typeface="Arial"/>
              <a:ea typeface="Arial"/>
              <a:cs typeface="Arial"/>
              <a:sym typeface="Arial"/>
            </a:endParaRPr>
          </a:p>
          <a:p>
            <a:pPr indent="0" lvl="0" marL="0" marR="0" rtl="0" algn="l">
              <a:lnSpc>
                <a:spcPct val="90000"/>
              </a:lnSpc>
              <a:spcBef>
                <a:spcPts val="400"/>
              </a:spcBef>
              <a:spcAft>
                <a:spcPts val="0"/>
              </a:spcAft>
              <a:buClr>
                <a:srgbClr val="000000"/>
              </a:buClr>
              <a:buSzPts val="15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90000"/>
              </a:lnSpc>
              <a:spcBef>
                <a:spcPts val="400"/>
              </a:spcBef>
              <a:spcAft>
                <a:spcPts val="200"/>
              </a:spcAft>
              <a:buClr>
                <a:srgbClr val="000000"/>
              </a:buClr>
              <a:buSzPts val="1900"/>
              <a:buFont typeface="Arial"/>
              <a:buNone/>
            </a:pPr>
            <a:r>
              <a:rPr b="1" i="0" lang="en" sz="1900" u="none" cap="none" strike="noStrike">
                <a:solidFill>
                  <a:schemeClr val="dk1"/>
                </a:solidFill>
                <a:latin typeface="Calibri"/>
                <a:ea typeface="Calibri"/>
                <a:cs typeface="Calibri"/>
                <a:sym typeface="Calibri"/>
              </a:rPr>
              <a:t>Head Coach</a:t>
            </a:r>
            <a:r>
              <a:rPr b="0" i="0" lang="en" sz="1900" u="none" cap="none" strike="noStrike">
                <a:solidFill>
                  <a:schemeClr val="dk1"/>
                </a:solidFill>
                <a:latin typeface="Calibri"/>
                <a:ea typeface="Calibri"/>
                <a:cs typeface="Calibri"/>
                <a:sym typeface="Calibri"/>
              </a:rPr>
              <a:t>: auto GM when TEAM receives </a:t>
            </a:r>
            <a:r>
              <a:rPr b="1" i="0" lang="en" sz="1900" u="none" cap="none" strike="noStrike">
                <a:solidFill>
                  <a:schemeClr val="dk1"/>
                </a:solidFill>
                <a:latin typeface="Calibri"/>
                <a:ea typeface="Calibri"/>
                <a:cs typeface="Calibri"/>
                <a:sym typeface="Calibri"/>
              </a:rPr>
              <a:t>12</a:t>
            </a:r>
            <a:r>
              <a:rPr b="0" i="0" lang="en" sz="1900" u="none" cap="none" strike="noStrike">
                <a:solidFill>
                  <a:schemeClr val="dk1"/>
                </a:solidFill>
                <a:latin typeface="Calibri"/>
                <a:ea typeface="Calibri"/>
                <a:cs typeface="Calibri"/>
                <a:sym typeface="Calibri"/>
              </a:rPr>
              <a:t> or more penalties in a game.</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3450cd56bc2_0_2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
              <a:t>Match Penalties</a:t>
            </a:r>
            <a:endParaRPr/>
          </a:p>
        </p:txBody>
      </p:sp>
      <p:sp>
        <p:nvSpPr>
          <p:cNvPr id="377" name="Google Shape;377;g3450cd56bc2_0_2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200"/>
              </a:spcBef>
              <a:spcAft>
                <a:spcPts val="0"/>
              </a:spcAft>
              <a:buClr>
                <a:schemeClr val="dk1"/>
              </a:buClr>
              <a:buSzPts val="1100"/>
              <a:buFont typeface="Arial"/>
              <a:buNone/>
            </a:pPr>
            <a:r>
              <a:rPr lang="en" sz="1600">
                <a:solidFill>
                  <a:schemeClr val="dk1"/>
                </a:solidFill>
                <a:latin typeface="Calibri"/>
                <a:ea typeface="Calibri"/>
                <a:cs typeface="Calibri"/>
                <a:sym typeface="Calibri"/>
              </a:rPr>
              <a:t>Report all Match Penalties to the NORCAL Vice President at </a:t>
            </a:r>
            <a:r>
              <a:rPr lang="en" sz="1600" u="sng">
                <a:solidFill>
                  <a:srgbClr val="3D4594"/>
                </a:solidFill>
                <a:latin typeface="Calibri"/>
                <a:ea typeface="Calibri"/>
                <a:cs typeface="Calibri"/>
                <a:sym typeface="Calibri"/>
                <a:hlinkClick r:id="rId3">
                  <a:extLst>
                    <a:ext uri="{A12FA001-AC4F-418D-AE19-62706E023703}">
                      <ahyp:hlinkClr val="tx"/>
                    </a:ext>
                  </a:extLst>
                </a:hlinkClick>
              </a:rPr>
              <a:t>vp@norcalyouthhockey.org</a:t>
            </a:r>
            <a:r>
              <a:rPr lang="en" sz="1600">
                <a:solidFill>
                  <a:schemeClr val="dk1"/>
                </a:solidFill>
                <a:latin typeface="Calibri"/>
                <a:ea typeface="Calibri"/>
                <a:cs typeface="Calibri"/>
                <a:sym typeface="Calibri"/>
              </a:rPr>
              <a:t> &amp; NORCAL GM </a:t>
            </a:r>
            <a:r>
              <a:rPr lang="en" sz="1600" u="sng">
                <a:solidFill>
                  <a:srgbClr val="3D4594"/>
                </a:solidFill>
                <a:latin typeface="Calibri"/>
                <a:ea typeface="Calibri"/>
                <a:cs typeface="Calibri"/>
                <a:sym typeface="Calibri"/>
                <a:hlinkClick r:id="rId4">
                  <a:extLst>
                    <a:ext uri="{A12FA001-AC4F-418D-AE19-62706E023703}">
                      <ahyp:hlinkClr val="tx"/>
                    </a:ext>
                  </a:extLst>
                </a:hlinkClick>
              </a:rPr>
              <a:t>gm@norcalyouthhockey.org</a:t>
            </a:r>
            <a:r>
              <a:rPr lang="en" sz="1600">
                <a:solidFill>
                  <a:schemeClr val="dk1"/>
                </a:solidFill>
                <a:latin typeface="Calibri"/>
                <a:ea typeface="Calibri"/>
                <a:cs typeface="Calibri"/>
                <a:sym typeface="Calibri"/>
              </a:rPr>
              <a:t> within 48 hours</a:t>
            </a:r>
            <a:endParaRPr/>
          </a:p>
        </p:txBody>
      </p:sp>
      <p:sp>
        <p:nvSpPr>
          <p:cNvPr id="378" name="Google Shape;378;g3450cd56bc2_0_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79" name="Google Shape;379;g3450cd56bc2_0_25"/>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380" name="Google Shape;380;g3450cd56bc2_0_25"/>
          <p:cNvSpPr txBox="1"/>
          <p:nvPr/>
        </p:nvSpPr>
        <p:spPr>
          <a:xfrm>
            <a:off x="4572000" y="136525"/>
            <a:ext cx="4449300" cy="4361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200"/>
              </a:spcBef>
              <a:spcAft>
                <a:spcPts val="0"/>
              </a:spcAft>
              <a:buClr>
                <a:srgbClr val="000000"/>
              </a:buClr>
              <a:buSzPts val="1600"/>
              <a:buFont typeface="Arial"/>
              <a:buNone/>
            </a:pPr>
            <a:r>
              <a:rPr b="0" i="0" lang="en" sz="1600" u="none" cap="none" strike="noStrike">
                <a:solidFill>
                  <a:schemeClr val="dk1"/>
                </a:solidFill>
                <a:latin typeface="Calibri"/>
                <a:ea typeface="Calibri"/>
                <a:cs typeface="Calibri"/>
                <a:sym typeface="Calibri"/>
              </a:rPr>
              <a:t>.</a:t>
            </a:r>
            <a:endParaRPr b="0" i="0" sz="1600" u="none" cap="none" strike="noStrike">
              <a:solidFill>
                <a:schemeClr val="dk1"/>
              </a:solidFill>
              <a:latin typeface="Calibri"/>
              <a:ea typeface="Calibri"/>
              <a:cs typeface="Calibri"/>
              <a:sym typeface="Calibri"/>
            </a:endParaRPr>
          </a:p>
          <a:p>
            <a:pPr indent="-342900" lvl="0" marL="457200" marR="0" rtl="0" algn="l">
              <a:lnSpc>
                <a:spcPct val="90000"/>
              </a:lnSpc>
              <a:spcBef>
                <a:spcPts val="400"/>
              </a:spcBef>
              <a:spcAft>
                <a:spcPts val="0"/>
              </a:spcAft>
              <a:buClr>
                <a:schemeClr val="dk1"/>
              </a:buClr>
              <a:buSzPts val="1800"/>
              <a:buFont typeface="Calibri"/>
              <a:buChar char="●"/>
            </a:pPr>
            <a:r>
              <a:rPr b="0" i="0" lang="en" sz="1800" u="none" cap="none" strike="noStrike">
                <a:solidFill>
                  <a:schemeClr val="dk1"/>
                </a:solidFill>
                <a:latin typeface="Calibri"/>
                <a:ea typeface="Calibri"/>
                <a:cs typeface="Calibri"/>
                <a:sym typeface="Calibri"/>
              </a:rPr>
              <a:t>Player/coach immediately suspended from all team/USAH events (games, practices, etc.)</a:t>
            </a:r>
            <a:endParaRPr b="0" i="0" sz="1800" u="none" cap="none" strike="noStrike">
              <a:solidFill>
                <a:schemeClr val="dk1"/>
              </a:solidFill>
              <a:latin typeface="Calibri"/>
              <a:ea typeface="Calibri"/>
              <a:cs typeface="Calibri"/>
              <a:sym typeface="Calibri"/>
            </a:endParaRPr>
          </a:p>
          <a:p>
            <a:pPr indent="-342900" lvl="0" marL="457200" marR="0" rtl="0" algn="l">
              <a:lnSpc>
                <a:spcPct val="90000"/>
              </a:lnSpc>
              <a:spcBef>
                <a:spcPts val="0"/>
              </a:spcBef>
              <a:spcAft>
                <a:spcPts val="0"/>
              </a:spcAft>
              <a:buClr>
                <a:schemeClr val="dk1"/>
              </a:buClr>
              <a:buSzPts val="1800"/>
              <a:buFont typeface="Calibri"/>
              <a:buChar char="●"/>
            </a:pPr>
            <a:r>
              <a:rPr b="0" i="0" lang="en" sz="1800" u="none" cap="none" strike="noStrike">
                <a:solidFill>
                  <a:schemeClr val="dk1"/>
                </a:solidFill>
                <a:latin typeface="Calibri"/>
                <a:ea typeface="Calibri"/>
                <a:cs typeface="Calibri"/>
                <a:sym typeface="Calibri"/>
              </a:rPr>
              <a:t>The player/coach may request a hearing.  Otherwise, suspension will expire in 30 days.</a:t>
            </a:r>
            <a:endParaRPr b="0" i="0" sz="1800" u="none" cap="none" strike="noStrike">
              <a:solidFill>
                <a:schemeClr val="dk1"/>
              </a:solidFill>
              <a:latin typeface="Calibri"/>
              <a:ea typeface="Calibri"/>
              <a:cs typeface="Calibri"/>
              <a:sym typeface="Calibri"/>
            </a:endParaRPr>
          </a:p>
          <a:p>
            <a:pPr indent="-342900" lvl="0" marL="457200" marR="0" rtl="0" algn="l">
              <a:lnSpc>
                <a:spcPct val="90000"/>
              </a:lnSpc>
              <a:spcBef>
                <a:spcPts val="0"/>
              </a:spcBef>
              <a:spcAft>
                <a:spcPts val="0"/>
              </a:spcAft>
              <a:buClr>
                <a:schemeClr val="dk1"/>
              </a:buClr>
              <a:buSzPts val="1800"/>
              <a:buFont typeface="Calibri"/>
              <a:buChar char="●"/>
            </a:pPr>
            <a:r>
              <a:rPr b="0" i="0" lang="en" sz="1800" u="none" cap="none" strike="noStrike">
                <a:solidFill>
                  <a:schemeClr val="dk1"/>
                </a:solidFill>
                <a:latin typeface="Calibri"/>
                <a:ea typeface="Calibri"/>
                <a:cs typeface="Calibri"/>
                <a:sym typeface="Calibri"/>
              </a:rPr>
              <a:t>Most Match Penalty hearings are held by the CAHA 1</a:t>
            </a:r>
            <a:r>
              <a:rPr b="0" baseline="30000" i="0" lang="en" sz="1800" u="none" cap="none" strike="noStrike">
                <a:solidFill>
                  <a:schemeClr val="dk1"/>
                </a:solidFill>
                <a:latin typeface="Calibri"/>
                <a:ea typeface="Calibri"/>
                <a:cs typeface="Calibri"/>
                <a:sym typeface="Calibri"/>
              </a:rPr>
              <a:t>st</a:t>
            </a:r>
            <a:r>
              <a:rPr b="0" i="0" lang="en" sz="1800" u="none" cap="none" strike="noStrike">
                <a:solidFill>
                  <a:schemeClr val="dk1"/>
                </a:solidFill>
                <a:latin typeface="Calibri"/>
                <a:ea typeface="Calibri"/>
                <a:cs typeface="Calibri"/>
                <a:sym typeface="Calibri"/>
              </a:rPr>
              <a:t> VP. The outcome of the hearing may include a reduction, increase or stay of the 30 day suspension. (Hearings are 1st &amp; 3rd Wednesday of the month.)</a:t>
            </a:r>
            <a:endParaRPr b="0" i="0" sz="1800" u="none" cap="none" strike="noStrike">
              <a:solidFill>
                <a:schemeClr val="dk1"/>
              </a:solidFill>
              <a:latin typeface="Calibri"/>
              <a:ea typeface="Calibri"/>
              <a:cs typeface="Calibri"/>
              <a:sym typeface="Calibri"/>
            </a:endParaRPr>
          </a:p>
          <a:p>
            <a:pPr indent="-342900" lvl="0" marL="457200" marR="0" rtl="0" algn="l">
              <a:lnSpc>
                <a:spcPct val="90000"/>
              </a:lnSpc>
              <a:spcBef>
                <a:spcPts val="0"/>
              </a:spcBef>
              <a:spcAft>
                <a:spcPts val="0"/>
              </a:spcAft>
              <a:buClr>
                <a:schemeClr val="dk1"/>
              </a:buClr>
              <a:buSzPts val="1800"/>
              <a:buFont typeface="Calibri"/>
              <a:buChar char="●"/>
            </a:pPr>
            <a:r>
              <a:rPr b="0" i="0" lang="en" sz="1800" u="none" cap="none" strike="noStrike">
                <a:solidFill>
                  <a:schemeClr val="dk1"/>
                </a:solidFill>
                <a:latin typeface="Calibri"/>
                <a:ea typeface="Calibri"/>
                <a:cs typeface="Calibri"/>
                <a:sym typeface="Calibri"/>
              </a:rPr>
              <a:t>If a player is ejected from a game, they need to leave the bench and rink.</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g3450cd56bc2_0_5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
              <a:t>Spectator Ejections</a:t>
            </a:r>
            <a:endParaRPr/>
          </a:p>
        </p:txBody>
      </p:sp>
      <p:sp>
        <p:nvSpPr>
          <p:cNvPr id="386" name="Google Shape;386;g3450cd56bc2_0_5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200"/>
              </a:spcBef>
              <a:spcAft>
                <a:spcPts val="0"/>
              </a:spcAft>
              <a:buSzPts val="2100"/>
              <a:buNone/>
            </a:pPr>
            <a:r>
              <a:rPr lang="en" sz="1600">
                <a:solidFill>
                  <a:schemeClr val="dk1"/>
                </a:solidFill>
                <a:latin typeface="Calibri"/>
                <a:ea typeface="Calibri"/>
                <a:cs typeface="Calibri"/>
                <a:sym typeface="Calibri"/>
              </a:rPr>
              <a:t>Report all Match Penalties to the NORCAL Vice President at </a:t>
            </a:r>
            <a:r>
              <a:rPr lang="en" sz="1600" u="sng">
                <a:solidFill>
                  <a:srgbClr val="3D4594"/>
                </a:solidFill>
                <a:latin typeface="Calibri"/>
                <a:ea typeface="Calibri"/>
                <a:cs typeface="Calibri"/>
                <a:sym typeface="Calibri"/>
                <a:hlinkClick r:id="rId3">
                  <a:extLst>
                    <a:ext uri="{A12FA001-AC4F-418D-AE19-62706E023703}">
                      <ahyp:hlinkClr val="tx"/>
                    </a:ext>
                  </a:extLst>
                </a:hlinkClick>
              </a:rPr>
              <a:t>vp@norcalyouthhockey.org</a:t>
            </a:r>
            <a:r>
              <a:rPr lang="en" sz="1600">
                <a:solidFill>
                  <a:schemeClr val="dk1"/>
                </a:solidFill>
                <a:latin typeface="Calibri"/>
                <a:ea typeface="Calibri"/>
                <a:cs typeface="Calibri"/>
                <a:sym typeface="Calibri"/>
              </a:rPr>
              <a:t> &amp; NORCAL GM </a:t>
            </a:r>
            <a:r>
              <a:rPr lang="en" sz="1600" u="sng">
                <a:solidFill>
                  <a:srgbClr val="3D4594"/>
                </a:solidFill>
                <a:latin typeface="Calibri"/>
                <a:ea typeface="Calibri"/>
                <a:cs typeface="Calibri"/>
                <a:sym typeface="Calibri"/>
                <a:hlinkClick r:id="rId4">
                  <a:extLst>
                    <a:ext uri="{A12FA001-AC4F-418D-AE19-62706E023703}">
                      <ahyp:hlinkClr val="tx"/>
                    </a:ext>
                  </a:extLst>
                </a:hlinkClick>
              </a:rPr>
              <a:t>gm@norcalyouthhockey.org</a:t>
            </a:r>
            <a:r>
              <a:rPr lang="en" sz="1600">
                <a:solidFill>
                  <a:schemeClr val="dk1"/>
                </a:solidFill>
                <a:latin typeface="Calibri"/>
                <a:ea typeface="Calibri"/>
                <a:cs typeface="Calibri"/>
                <a:sym typeface="Calibri"/>
              </a:rPr>
              <a:t> within 48 hours</a:t>
            </a:r>
            <a:endParaRPr/>
          </a:p>
        </p:txBody>
      </p:sp>
      <p:sp>
        <p:nvSpPr>
          <p:cNvPr id="387" name="Google Shape;387;g3450cd56bc2_0_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88" name="Google Shape;388;g3450cd56bc2_0_50"/>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389" name="Google Shape;389;g3450cd56bc2_0_50"/>
          <p:cNvSpPr txBox="1"/>
          <p:nvPr/>
        </p:nvSpPr>
        <p:spPr>
          <a:xfrm>
            <a:off x="4506875" y="208525"/>
            <a:ext cx="4449300" cy="48483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20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333375" lvl="0" marL="457200" marR="0" rtl="0" algn="l">
              <a:lnSpc>
                <a:spcPct val="115000"/>
              </a:lnSpc>
              <a:spcBef>
                <a:spcPts val="0"/>
              </a:spcBef>
              <a:spcAft>
                <a:spcPts val="0"/>
              </a:spcAft>
              <a:buClr>
                <a:schemeClr val="dk1"/>
              </a:buClr>
              <a:buSzPts val="1650"/>
              <a:buFont typeface="Arial"/>
              <a:buChar char="●"/>
            </a:pPr>
            <a:r>
              <a:rPr b="0" i="0" lang="en" sz="1650" u="none" cap="none" strike="noStrike">
                <a:solidFill>
                  <a:schemeClr val="dk1"/>
                </a:solidFill>
                <a:latin typeface="Arial"/>
                <a:ea typeface="Arial"/>
                <a:cs typeface="Arial"/>
                <a:sym typeface="Arial"/>
              </a:rPr>
              <a:t>Spectator, coach, player, and parent conduct, before, during, and after a game is subject to review and possible sanction by CAHA</a:t>
            </a:r>
            <a:endParaRPr b="0" i="0" sz="1650" u="none" cap="none" strike="noStrike">
              <a:solidFill>
                <a:schemeClr val="dk1"/>
              </a:solidFill>
              <a:latin typeface="Arial"/>
              <a:ea typeface="Arial"/>
              <a:cs typeface="Arial"/>
              <a:sym typeface="Arial"/>
            </a:endParaRPr>
          </a:p>
          <a:p>
            <a:pPr indent="-333375" lvl="0" marL="457200" marR="0" rtl="0" algn="l">
              <a:lnSpc>
                <a:spcPct val="115000"/>
              </a:lnSpc>
              <a:spcBef>
                <a:spcPts val="0"/>
              </a:spcBef>
              <a:spcAft>
                <a:spcPts val="0"/>
              </a:spcAft>
              <a:buClr>
                <a:schemeClr val="dk1"/>
              </a:buClr>
              <a:buSzPts val="1650"/>
              <a:buFont typeface="Arial"/>
              <a:buChar char="●"/>
            </a:pPr>
            <a:r>
              <a:rPr b="0" i="0" lang="en" sz="1650" u="none" cap="none" strike="noStrike">
                <a:solidFill>
                  <a:schemeClr val="dk1"/>
                </a:solidFill>
                <a:latin typeface="Arial"/>
                <a:ea typeface="Arial"/>
                <a:cs typeface="Arial"/>
                <a:sym typeface="Arial"/>
              </a:rPr>
              <a:t>Spectators/coaches/managers/players/</a:t>
            </a:r>
            <a:endParaRPr b="0" i="0" sz="1650" u="none" cap="none" strike="noStrike">
              <a:solidFill>
                <a:schemeClr val="dk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650"/>
              <a:buFont typeface="Arial"/>
              <a:buNone/>
            </a:pPr>
            <a:r>
              <a:rPr b="0" i="0" lang="en" sz="1650" u="none" cap="none" strike="noStrike">
                <a:solidFill>
                  <a:schemeClr val="dk1"/>
                </a:solidFill>
                <a:latin typeface="Arial"/>
                <a:ea typeface="Arial"/>
                <a:cs typeface="Arial"/>
                <a:sym typeface="Arial"/>
              </a:rPr>
              <a:t>parents are prohibited from approaching game officials as the officials are coming off the ice and walking to their locker room, or to/from the facility. </a:t>
            </a:r>
            <a:endParaRPr b="0" i="0" sz="1650" u="none" cap="none" strike="noStrike">
              <a:solidFill>
                <a:schemeClr val="dk1"/>
              </a:solidFill>
              <a:latin typeface="Arial"/>
              <a:ea typeface="Arial"/>
              <a:cs typeface="Arial"/>
              <a:sym typeface="Arial"/>
            </a:endParaRPr>
          </a:p>
          <a:p>
            <a:pPr indent="-333375" lvl="0" marL="457200" marR="0" rtl="0" algn="l">
              <a:lnSpc>
                <a:spcPct val="115000"/>
              </a:lnSpc>
              <a:spcBef>
                <a:spcPts val="0"/>
              </a:spcBef>
              <a:spcAft>
                <a:spcPts val="0"/>
              </a:spcAft>
              <a:buClr>
                <a:schemeClr val="dk1"/>
              </a:buClr>
              <a:buSzPts val="1650"/>
              <a:buFont typeface="Arial"/>
              <a:buChar char="●"/>
            </a:pPr>
            <a:r>
              <a:rPr b="0" i="0" lang="en" sz="1650" u="none" cap="none" strike="noStrike">
                <a:solidFill>
                  <a:schemeClr val="dk1"/>
                </a:solidFill>
                <a:latin typeface="Arial"/>
                <a:ea typeface="Arial"/>
                <a:cs typeface="Arial"/>
                <a:sym typeface="Arial"/>
              </a:rPr>
              <a:t>Any abusive behavior or language towards an official will result in a spectator ejection </a:t>
            </a:r>
            <a:r>
              <a:rPr b="1" i="1" lang="en" sz="1650" u="none" cap="none" strike="noStrike">
                <a:solidFill>
                  <a:schemeClr val="dk1"/>
                </a:solidFill>
                <a:latin typeface="Arial"/>
                <a:ea typeface="Arial"/>
                <a:cs typeface="Arial"/>
                <a:sym typeface="Arial"/>
              </a:rPr>
              <a:t>(including any/all subsequent telephonic or electronic communications)</a:t>
            </a:r>
            <a:r>
              <a:rPr b="0" i="0" lang="en" sz="1650" u="none" cap="none" strike="noStrike">
                <a:solidFill>
                  <a:schemeClr val="dk1"/>
                </a:solidFill>
                <a:latin typeface="Arial"/>
                <a:ea typeface="Arial"/>
                <a:cs typeface="Arial"/>
                <a:sym typeface="Arial"/>
              </a:rPr>
              <a:t>.</a:t>
            </a:r>
            <a:endParaRPr b="0" i="0" sz="1650" u="none" cap="none" strike="noStrike">
              <a:solidFill>
                <a:schemeClr val="dk1"/>
              </a:solidFill>
              <a:latin typeface="Arial"/>
              <a:ea typeface="Arial"/>
              <a:cs typeface="Arial"/>
              <a:sym typeface="Arial"/>
            </a:endParaRPr>
          </a:p>
          <a:p>
            <a:pPr indent="0" lvl="0" marL="0" marR="0" rtl="0" algn="l">
              <a:lnSpc>
                <a:spcPct val="90000"/>
              </a:lnSpc>
              <a:spcBef>
                <a:spcPts val="400"/>
              </a:spcBef>
              <a:spcAft>
                <a:spcPts val="20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3450cd56bc2_0_5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
              <a:t>Spectator Ejections</a:t>
            </a:r>
            <a:endParaRPr/>
          </a:p>
        </p:txBody>
      </p:sp>
      <p:sp>
        <p:nvSpPr>
          <p:cNvPr id="395" name="Google Shape;395;g3450cd56bc2_0_5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200"/>
              </a:spcBef>
              <a:spcAft>
                <a:spcPts val="0"/>
              </a:spcAft>
              <a:buSzPts val="2100"/>
              <a:buNone/>
            </a:pPr>
            <a:r>
              <a:rPr lang="en" sz="1600">
                <a:solidFill>
                  <a:schemeClr val="dk1"/>
                </a:solidFill>
                <a:latin typeface="Calibri"/>
                <a:ea typeface="Calibri"/>
                <a:cs typeface="Calibri"/>
                <a:sym typeface="Calibri"/>
              </a:rPr>
              <a:t>Report all Match Penalties to the NORCAL Vice President at </a:t>
            </a:r>
            <a:r>
              <a:rPr lang="en" sz="1600" u="sng">
                <a:solidFill>
                  <a:srgbClr val="3D4594"/>
                </a:solidFill>
                <a:latin typeface="Calibri"/>
                <a:ea typeface="Calibri"/>
                <a:cs typeface="Calibri"/>
                <a:sym typeface="Calibri"/>
                <a:hlinkClick r:id="rId3">
                  <a:extLst>
                    <a:ext uri="{A12FA001-AC4F-418D-AE19-62706E023703}">
                      <ahyp:hlinkClr val="tx"/>
                    </a:ext>
                  </a:extLst>
                </a:hlinkClick>
              </a:rPr>
              <a:t>vp@norcalyouthhockey.org</a:t>
            </a:r>
            <a:r>
              <a:rPr lang="en" sz="1600">
                <a:solidFill>
                  <a:schemeClr val="dk1"/>
                </a:solidFill>
                <a:latin typeface="Calibri"/>
                <a:ea typeface="Calibri"/>
                <a:cs typeface="Calibri"/>
                <a:sym typeface="Calibri"/>
              </a:rPr>
              <a:t> &amp; NORCAL GM </a:t>
            </a:r>
            <a:r>
              <a:rPr lang="en" sz="1600" u="sng">
                <a:solidFill>
                  <a:srgbClr val="3D4594"/>
                </a:solidFill>
                <a:latin typeface="Calibri"/>
                <a:ea typeface="Calibri"/>
                <a:cs typeface="Calibri"/>
                <a:sym typeface="Calibri"/>
                <a:hlinkClick r:id="rId4">
                  <a:extLst>
                    <a:ext uri="{A12FA001-AC4F-418D-AE19-62706E023703}">
                      <ahyp:hlinkClr val="tx"/>
                    </a:ext>
                  </a:extLst>
                </a:hlinkClick>
              </a:rPr>
              <a:t>gm@norcalyouthhockey.org</a:t>
            </a:r>
            <a:r>
              <a:rPr lang="en" sz="1600">
                <a:solidFill>
                  <a:schemeClr val="dk1"/>
                </a:solidFill>
                <a:latin typeface="Calibri"/>
                <a:ea typeface="Calibri"/>
                <a:cs typeface="Calibri"/>
                <a:sym typeface="Calibri"/>
              </a:rPr>
              <a:t> within 48 hours</a:t>
            </a:r>
            <a:endParaRPr/>
          </a:p>
        </p:txBody>
      </p:sp>
      <p:sp>
        <p:nvSpPr>
          <p:cNvPr id="396" name="Google Shape;396;g3450cd56bc2_0_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397" name="Google Shape;397;g3450cd56bc2_0_59"/>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sp>
        <p:nvSpPr>
          <p:cNvPr id="398" name="Google Shape;398;g3450cd56bc2_0_59"/>
          <p:cNvSpPr txBox="1"/>
          <p:nvPr/>
        </p:nvSpPr>
        <p:spPr>
          <a:xfrm>
            <a:off x="4506875" y="208525"/>
            <a:ext cx="4449300" cy="47970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20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050"/>
              <a:buFont typeface="Arial"/>
              <a:buNone/>
            </a:pPr>
            <a:r>
              <a:rPr b="1" i="1" lang="en" sz="1050" u="none" cap="none" strike="noStrike">
                <a:solidFill>
                  <a:schemeClr val="dk1"/>
                </a:solidFill>
                <a:latin typeface="Arial"/>
                <a:ea typeface="Arial"/>
                <a:cs typeface="Arial"/>
                <a:sym typeface="Arial"/>
              </a:rPr>
              <a:t>If an official deems it necessary to eject a spectator:</a:t>
            </a:r>
            <a:endParaRPr b="1" i="1" sz="10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a:p>
            <a:pPr indent="-295275" lvl="0" marL="457200" marR="0" rtl="0" algn="l">
              <a:lnSpc>
                <a:spcPct val="115000"/>
              </a:lnSpc>
              <a:spcBef>
                <a:spcPts val="0"/>
              </a:spcBef>
              <a:spcAft>
                <a:spcPts val="0"/>
              </a:spcAft>
              <a:buClr>
                <a:schemeClr val="dk1"/>
              </a:buClr>
              <a:buSzPts val="1050"/>
              <a:buFont typeface="Arial"/>
              <a:buChar char="●"/>
            </a:pPr>
            <a:r>
              <a:rPr b="0" i="0" lang="en" sz="1050" u="none" cap="none" strike="noStrike">
                <a:solidFill>
                  <a:schemeClr val="dk1"/>
                </a:solidFill>
                <a:latin typeface="Arial"/>
                <a:ea typeface="Arial"/>
                <a:cs typeface="Arial"/>
                <a:sym typeface="Arial"/>
              </a:rPr>
              <a:t>The spectator will be ejected, will leave the rink property and not be allowed re-entry to the property for a minimum of 3 hours.</a:t>
            </a:r>
            <a:endParaRPr b="0" i="0" sz="1050" u="none" cap="none" strike="noStrike">
              <a:solidFill>
                <a:schemeClr val="dk1"/>
              </a:solidFill>
              <a:latin typeface="Arial"/>
              <a:ea typeface="Arial"/>
              <a:cs typeface="Arial"/>
              <a:sym typeface="Arial"/>
            </a:endParaRPr>
          </a:p>
          <a:p>
            <a:pPr indent="-295275" lvl="0" marL="457200" marR="0" rtl="0" algn="l">
              <a:lnSpc>
                <a:spcPct val="115000"/>
              </a:lnSpc>
              <a:spcBef>
                <a:spcPts val="0"/>
              </a:spcBef>
              <a:spcAft>
                <a:spcPts val="0"/>
              </a:spcAft>
              <a:buClr>
                <a:schemeClr val="dk1"/>
              </a:buClr>
              <a:buSzPts val="1050"/>
              <a:buFont typeface="Arial"/>
              <a:buChar char="●"/>
            </a:pPr>
            <a:r>
              <a:rPr b="0" i="0" lang="en" sz="1050" u="none" cap="none" strike="noStrike">
                <a:solidFill>
                  <a:schemeClr val="dk1"/>
                </a:solidFill>
                <a:latin typeface="Arial"/>
                <a:ea typeface="Arial"/>
                <a:cs typeface="Arial"/>
                <a:sym typeface="Arial"/>
              </a:rPr>
              <a:t>If and when possible, the scoresheet will document that an ejection occurred; including the spectator’s name if known. The referee will file a report within 48 hours with the League.</a:t>
            </a:r>
            <a:endParaRPr b="0" i="0" sz="1050" u="none" cap="none" strike="noStrike">
              <a:solidFill>
                <a:schemeClr val="dk1"/>
              </a:solidFill>
              <a:latin typeface="Arial"/>
              <a:ea typeface="Arial"/>
              <a:cs typeface="Arial"/>
              <a:sym typeface="Arial"/>
            </a:endParaRPr>
          </a:p>
          <a:p>
            <a:pPr indent="-295275" lvl="0" marL="457200" marR="0" rtl="0" algn="l">
              <a:lnSpc>
                <a:spcPct val="115000"/>
              </a:lnSpc>
              <a:spcBef>
                <a:spcPts val="0"/>
              </a:spcBef>
              <a:spcAft>
                <a:spcPts val="0"/>
              </a:spcAft>
              <a:buClr>
                <a:schemeClr val="dk1"/>
              </a:buClr>
              <a:buSzPts val="1050"/>
              <a:buFont typeface="Arial"/>
              <a:buChar char="●"/>
            </a:pPr>
            <a:r>
              <a:rPr b="0" i="0" lang="en" sz="1050" u="none" cap="none" strike="noStrike">
                <a:solidFill>
                  <a:schemeClr val="dk1"/>
                </a:solidFill>
                <a:latin typeface="Arial"/>
                <a:ea typeface="Arial"/>
                <a:cs typeface="Arial"/>
                <a:sym typeface="Arial"/>
              </a:rPr>
              <a:t>The club of the offending spectator will be fined $500 per ejection, payable to NorCal within 30 days. Each offending spectator shall pay the fine to his/her respective club.</a:t>
            </a:r>
            <a:endParaRPr b="0" i="0" sz="1050" u="none" cap="none" strike="noStrike">
              <a:solidFill>
                <a:schemeClr val="dk1"/>
              </a:solidFill>
              <a:latin typeface="Arial"/>
              <a:ea typeface="Arial"/>
              <a:cs typeface="Arial"/>
              <a:sym typeface="Arial"/>
            </a:endParaRPr>
          </a:p>
          <a:p>
            <a:pPr indent="-295275" lvl="0" marL="457200" marR="0" rtl="0" algn="l">
              <a:lnSpc>
                <a:spcPct val="115000"/>
              </a:lnSpc>
              <a:spcBef>
                <a:spcPts val="0"/>
              </a:spcBef>
              <a:spcAft>
                <a:spcPts val="0"/>
              </a:spcAft>
              <a:buClr>
                <a:schemeClr val="dk1"/>
              </a:buClr>
              <a:buSzPts val="1050"/>
              <a:buFont typeface="Arial"/>
              <a:buChar char="●"/>
            </a:pPr>
            <a:r>
              <a:rPr b="1" i="0" lang="en" sz="1050" u="none" cap="none" strike="noStrike">
                <a:solidFill>
                  <a:schemeClr val="dk1"/>
                </a:solidFill>
                <a:latin typeface="Arial"/>
                <a:ea typeface="Arial"/>
                <a:cs typeface="Arial"/>
                <a:sym typeface="Arial"/>
              </a:rPr>
              <a:t>The spectator is immediately suspended from all USA Hockey activities for 30 days. A hearing shall be held upon request.</a:t>
            </a:r>
            <a:endParaRPr b="1" i="0" sz="1050" u="none" cap="none" strike="noStrike">
              <a:solidFill>
                <a:schemeClr val="dk1"/>
              </a:solidFill>
              <a:latin typeface="Arial"/>
              <a:ea typeface="Arial"/>
              <a:cs typeface="Arial"/>
              <a:sym typeface="Arial"/>
            </a:endParaRPr>
          </a:p>
          <a:p>
            <a:pPr indent="-295275" lvl="0" marL="457200" marR="0" rtl="0" algn="l">
              <a:lnSpc>
                <a:spcPct val="115000"/>
              </a:lnSpc>
              <a:spcBef>
                <a:spcPts val="0"/>
              </a:spcBef>
              <a:spcAft>
                <a:spcPts val="0"/>
              </a:spcAft>
              <a:buClr>
                <a:schemeClr val="dk1"/>
              </a:buClr>
              <a:buSzPts val="1050"/>
              <a:buFont typeface="Arial"/>
              <a:buChar char="●"/>
            </a:pPr>
            <a:r>
              <a:rPr b="0" i="0" lang="en" sz="1050" u="none" cap="none" strike="noStrike">
                <a:solidFill>
                  <a:schemeClr val="dk1"/>
                </a:solidFill>
                <a:latin typeface="Arial"/>
                <a:ea typeface="Arial"/>
                <a:cs typeface="Arial"/>
                <a:sym typeface="Arial"/>
              </a:rPr>
              <a:t>The team Manager is responsible for facilitating compliance with this rule including assisting with identification of the offending party.</a:t>
            </a:r>
            <a:endParaRPr b="0" i="0" sz="1050" u="none" cap="none" strike="noStrike">
              <a:solidFill>
                <a:schemeClr val="dk1"/>
              </a:solidFill>
              <a:latin typeface="Arial"/>
              <a:ea typeface="Arial"/>
              <a:cs typeface="Arial"/>
              <a:sym typeface="Arial"/>
            </a:endParaRPr>
          </a:p>
          <a:p>
            <a:pPr indent="-295275" lvl="0" marL="457200" marR="0" rtl="0" algn="l">
              <a:lnSpc>
                <a:spcPct val="115000"/>
              </a:lnSpc>
              <a:spcBef>
                <a:spcPts val="0"/>
              </a:spcBef>
              <a:spcAft>
                <a:spcPts val="0"/>
              </a:spcAft>
              <a:buClr>
                <a:schemeClr val="dk1"/>
              </a:buClr>
              <a:buSzPts val="1050"/>
              <a:buFont typeface="Arial"/>
              <a:buChar char="●"/>
            </a:pPr>
            <a:r>
              <a:rPr b="0" i="0" lang="en" sz="1050" u="none" cap="none" strike="noStrike">
                <a:solidFill>
                  <a:schemeClr val="dk1"/>
                </a:solidFill>
                <a:latin typeface="Arial"/>
                <a:ea typeface="Arial"/>
                <a:cs typeface="Arial"/>
                <a:sym typeface="Arial"/>
              </a:rPr>
              <a:t>Persons receiving a 2nd spectator ejection at any time in the same playing season are banned from CAHA sanctioned games in California for the remainder of the season.</a:t>
            </a:r>
            <a:endParaRPr b="0" i="0" sz="1050" u="none" cap="none" strike="noStrike">
              <a:solidFill>
                <a:schemeClr val="dk1"/>
              </a:solidFill>
              <a:latin typeface="Arial"/>
              <a:ea typeface="Arial"/>
              <a:cs typeface="Arial"/>
              <a:sym typeface="Arial"/>
            </a:endParaRPr>
          </a:p>
          <a:p>
            <a:pPr indent="-295275" lvl="0" marL="457200" marR="0" rtl="0" algn="l">
              <a:lnSpc>
                <a:spcPct val="115000"/>
              </a:lnSpc>
              <a:spcBef>
                <a:spcPts val="0"/>
              </a:spcBef>
              <a:spcAft>
                <a:spcPts val="0"/>
              </a:spcAft>
              <a:buClr>
                <a:schemeClr val="dk1"/>
              </a:buClr>
              <a:buSzPts val="1050"/>
              <a:buFont typeface="Arial"/>
              <a:buChar char="●"/>
            </a:pPr>
            <a:r>
              <a:rPr b="0" i="0" lang="en" sz="1050" u="none" cap="none" strike="noStrike">
                <a:solidFill>
                  <a:schemeClr val="dk1"/>
                </a:solidFill>
                <a:latin typeface="Arial"/>
                <a:ea typeface="Arial"/>
                <a:cs typeface="Arial"/>
                <a:sym typeface="Arial"/>
              </a:rPr>
              <a:t>Teams with multiple spectator ejections at any time in the same playing season may be subject to a ban on parent/spectator attendance for the remainder of the season</a:t>
            </a:r>
            <a:endParaRPr b="0" i="0" sz="10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g3450cd56bc2_0_1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4200"/>
              <a:buNone/>
            </a:pPr>
            <a:r>
              <a:rPr lang="en"/>
              <a:t>NorCal Website</a:t>
            </a:r>
            <a:endParaRPr/>
          </a:p>
        </p:txBody>
      </p:sp>
      <p:sp>
        <p:nvSpPr>
          <p:cNvPr id="404" name="Google Shape;404;g3450cd56bc2_0_1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100"/>
              <a:buNone/>
            </a:pPr>
            <a:r>
              <a:rPr lang="en"/>
              <a:t>Team Manager </a:t>
            </a:r>
            <a:r>
              <a:rPr lang="en" u="sng">
                <a:solidFill>
                  <a:schemeClr val="hlink"/>
                </a:solidFill>
                <a:hlinkClick r:id="rId3"/>
              </a:rPr>
              <a:t>resource area</a:t>
            </a:r>
            <a:endParaRPr/>
          </a:p>
        </p:txBody>
      </p:sp>
      <p:sp>
        <p:nvSpPr>
          <p:cNvPr id="405" name="Google Shape;405;g3450cd56bc2_0_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
        <p:nvSpPr>
          <p:cNvPr id="406" name="Google Shape;406;g3450cd56bc2_0_12"/>
          <p:cNvSpPr txBox="1"/>
          <p:nvPr>
            <p:ph idx="3" type="sldNum"/>
          </p:nvPr>
        </p:nvSpPr>
        <p:spPr>
          <a:xfrm>
            <a:off x="0" y="4749900"/>
            <a:ext cx="9144000" cy="393600"/>
          </a:xfrm>
          <a:prstGeom prst="rect">
            <a:avLst/>
          </a:prstGeom>
          <a:solidFill>
            <a:srgbClr val="F1C232"/>
          </a:solidFill>
          <a:ln>
            <a:noFill/>
          </a:ln>
        </p:spPr>
        <p:txBody>
          <a:bodyPr anchorCtr="0" anchor="ctr" bIns="91425" lIns="91425" spcFirstLastPara="1" rIns="91425" wrap="square" tIns="91425">
            <a:normAutofit/>
          </a:bodyPr>
          <a:lstStyle/>
          <a:p>
            <a:pPr indent="457200" lvl="0" marL="7772400" rtl="0" algn="ctr">
              <a:lnSpc>
                <a:spcPct val="100000"/>
              </a:lnSpc>
              <a:spcBef>
                <a:spcPts val="0"/>
              </a:spcBef>
              <a:spcAft>
                <a:spcPts val="0"/>
              </a:spcAft>
              <a:buSzPts val="1000"/>
              <a:buNone/>
            </a:pPr>
            <a:fld id="{00000000-1234-1234-1234-123412341234}" type="slidenum">
              <a:rPr lang="en"/>
              <a:t>‹#›</a:t>
            </a:fld>
            <a:endParaRPr/>
          </a:p>
        </p:txBody>
      </p:sp>
      <p:pic>
        <p:nvPicPr>
          <p:cNvPr id="407" name="Google Shape;407;g3450cd56bc2_0_12" title="Screenshot 2025-06-29 at 12.12.19 PM.png"/>
          <p:cNvPicPr preferRelativeResize="0"/>
          <p:nvPr/>
        </p:nvPicPr>
        <p:blipFill rotWithShape="1">
          <a:blip r:embed="rId4">
            <a:alphaModFix/>
          </a:blip>
          <a:srcRect b="0" l="0" r="0" t="0"/>
          <a:stretch/>
        </p:blipFill>
        <p:spPr>
          <a:xfrm>
            <a:off x="4683450" y="1199426"/>
            <a:ext cx="4337700" cy="2711069"/>
          </a:xfrm>
          <a:prstGeom prst="rect">
            <a:avLst/>
          </a:prstGeom>
          <a:noFill/>
          <a:ln>
            <a:noFill/>
          </a:ln>
        </p:spPr>
      </p:pic>
      <p:sp>
        <p:nvSpPr>
          <p:cNvPr id="408" name="Google Shape;408;g3450cd56bc2_0_12"/>
          <p:cNvSpPr/>
          <p:nvPr/>
        </p:nvSpPr>
        <p:spPr>
          <a:xfrm>
            <a:off x="6257525" y="1109625"/>
            <a:ext cx="628800" cy="473400"/>
          </a:xfrm>
          <a:prstGeom prst="ellipse">
            <a:avLst/>
          </a:prstGeom>
          <a:noFill/>
          <a:ln cap="flat" cmpd="sng" w="38100">
            <a:solidFill>
              <a:srgbClr val="FFD9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1"/>
          <p:cNvSpPr txBox="1"/>
          <p:nvPr>
            <p:ph type="title"/>
          </p:nvPr>
        </p:nvSpPr>
        <p:spPr>
          <a:xfrm>
            <a:off x="255800" y="265700"/>
            <a:ext cx="7505700" cy="59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t>Hockey Rules &amp; Resources </a:t>
            </a:r>
            <a:endParaRPr b="1"/>
          </a:p>
        </p:txBody>
      </p:sp>
      <p:sp>
        <p:nvSpPr>
          <p:cNvPr id="414" name="Google Shape;414;p31"/>
          <p:cNvSpPr txBox="1"/>
          <p:nvPr>
            <p:ph idx="1" type="body"/>
          </p:nvPr>
        </p:nvSpPr>
        <p:spPr>
          <a:xfrm>
            <a:off x="647800" y="1378950"/>
            <a:ext cx="8197800" cy="3467100"/>
          </a:xfrm>
          <a:prstGeom prst="rect">
            <a:avLst/>
          </a:prstGeom>
          <a:noFill/>
          <a:ln>
            <a:noFill/>
          </a:ln>
        </p:spPr>
        <p:txBody>
          <a:bodyPr anchorCtr="0" anchor="t" bIns="91425" lIns="91425" spcFirstLastPara="1" rIns="91425" wrap="square" tIns="91425">
            <a:noAutofit/>
          </a:bodyPr>
          <a:lstStyle/>
          <a:p>
            <a:pPr indent="-350520" lvl="0" marL="457200" rtl="0" algn="l">
              <a:lnSpc>
                <a:spcPct val="95000"/>
              </a:lnSpc>
              <a:spcBef>
                <a:spcPts val="0"/>
              </a:spcBef>
              <a:spcAft>
                <a:spcPts val="0"/>
              </a:spcAft>
              <a:buSzPts val="1920"/>
              <a:buChar char="●"/>
            </a:pPr>
            <a:r>
              <a:rPr lang="en" sz="1920"/>
              <a:t>USA Hockey</a:t>
            </a:r>
            <a:endParaRPr sz="1920"/>
          </a:p>
          <a:p>
            <a:pPr indent="-350519" lvl="1" marL="914400" rtl="0" algn="l">
              <a:lnSpc>
                <a:spcPct val="95000"/>
              </a:lnSpc>
              <a:spcBef>
                <a:spcPts val="0"/>
              </a:spcBef>
              <a:spcAft>
                <a:spcPts val="0"/>
              </a:spcAft>
              <a:buSzPts val="1920"/>
              <a:buChar char="○"/>
            </a:pPr>
            <a:r>
              <a:rPr lang="en" sz="1920" u="sng">
                <a:solidFill>
                  <a:schemeClr val="hlink"/>
                </a:solidFill>
                <a:hlinkClick r:id="rId3"/>
              </a:rPr>
              <a:t>https://www.usahockey.com/rulesandresources</a:t>
            </a:r>
            <a:endParaRPr sz="1920"/>
          </a:p>
          <a:p>
            <a:pPr indent="-350520" lvl="0" marL="457200" rtl="0" algn="l">
              <a:lnSpc>
                <a:spcPct val="95000"/>
              </a:lnSpc>
              <a:spcBef>
                <a:spcPts val="1000"/>
              </a:spcBef>
              <a:spcAft>
                <a:spcPts val="0"/>
              </a:spcAft>
              <a:buSzPts val="1920"/>
              <a:buChar char="●"/>
            </a:pPr>
            <a:r>
              <a:rPr lang="en" sz="1920"/>
              <a:t>CAHA</a:t>
            </a:r>
            <a:endParaRPr sz="1920"/>
          </a:p>
          <a:p>
            <a:pPr indent="-350519" lvl="1" marL="914400" rtl="0" algn="l">
              <a:lnSpc>
                <a:spcPct val="95000"/>
              </a:lnSpc>
              <a:spcBef>
                <a:spcPts val="0"/>
              </a:spcBef>
              <a:spcAft>
                <a:spcPts val="0"/>
              </a:spcAft>
              <a:buSzPts val="1920"/>
              <a:buChar char="○"/>
            </a:pPr>
            <a:r>
              <a:rPr lang="en" sz="1920" u="sng">
                <a:solidFill>
                  <a:schemeClr val="hlink"/>
                </a:solidFill>
                <a:hlinkClick r:id="rId4"/>
              </a:rPr>
              <a:t>http://www.caha.com/view.pl?p=guidebook.htm</a:t>
            </a:r>
            <a:endParaRPr sz="1920"/>
          </a:p>
          <a:p>
            <a:pPr indent="-350520" lvl="0" marL="457200" rtl="0" algn="l">
              <a:lnSpc>
                <a:spcPct val="95000"/>
              </a:lnSpc>
              <a:spcBef>
                <a:spcPts val="1000"/>
              </a:spcBef>
              <a:spcAft>
                <a:spcPts val="0"/>
              </a:spcAft>
              <a:buSzPts val="1920"/>
              <a:buChar char="●"/>
            </a:pPr>
            <a:r>
              <a:rPr lang="en" sz="1920"/>
              <a:t>NORCAL</a:t>
            </a:r>
            <a:endParaRPr sz="1920"/>
          </a:p>
          <a:p>
            <a:pPr indent="-350519" lvl="1" marL="914400" rtl="0" algn="l">
              <a:lnSpc>
                <a:spcPct val="95000"/>
              </a:lnSpc>
              <a:spcBef>
                <a:spcPts val="0"/>
              </a:spcBef>
              <a:spcAft>
                <a:spcPts val="0"/>
              </a:spcAft>
              <a:buSzPts val="1920"/>
              <a:buChar char="○"/>
            </a:pPr>
            <a:r>
              <a:rPr lang="en" sz="1920" u="sng">
                <a:solidFill>
                  <a:schemeClr val="hlink"/>
                </a:solidFill>
                <a:hlinkClick r:id="rId5"/>
              </a:rPr>
              <a:t>https://norcalyouthhockey.org/Rules.html</a:t>
            </a:r>
            <a:endParaRPr sz="1920"/>
          </a:p>
          <a:p>
            <a:pPr indent="-350519" lvl="1" marL="914400" rtl="0" algn="l">
              <a:lnSpc>
                <a:spcPct val="95000"/>
              </a:lnSpc>
              <a:spcBef>
                <a:spcPts val="0"/>
              </a:spcBef>
              <a:spcAft>
                <a:spcPts val="0"/>
              </a:spcAft>
              <a:buSzPts val="1920"/>
              <a:buChar char="○"/>
            </a:pPr>
            <a:r>
              <a:rPr lang="en" sz="1920" u="sng">
                <a:solidFill>
                  <a:schemeClr val="hlink"/>
                </a:solidFill>
                <a:hlinkClick r:id="rId6"/>
              </a:rPr>
              <a:t>TTS Demo Link</a:t>
            </a:r>
            <a:endParaRPr sz="1920"/>
          </a:p>
          <a:p>
            <a:pPr indent="0" lvl="0" marL="0" rtl="0" algn="l">
              <a:lnSpc>
                <a:spcPct val="95000"/>
              </a:lnSpc>
              <a:spcBef>
                <a:spcPts val="1200"/>
              </a:spcBef>
              <a:spcAft>
                <a:spcPts val="0"/>
              </a:spcAft>
              <a:buSzPts val="770"/>
              <a:buNone/>
            </a:pPr>
            <a:r>
              <a:t/>
            </a:r>
            <a:endParaRPr sz="1779"/>
          </a:p>
          <a:p>
            <a:pPr indent="0" lvl="0" marL="1371600" rtl="0" algn="l">
              <a:lnSpc>
                <a:spcPct val="95000"/>
              </a:lnSpc>
              <a:spcBef>
                <a:spcPts val="1200"/>
              </a:spcBef>
              <a:spcAft>
                <a:spcPts val="0"/>
              </a:spcAft>
              <a:buSzPts val="770"/>
              <a:buNone/>
            </a:pPr>
            <a:r>
              <a:t/>
            </a:r>
            <a:endParaRPr sz="1779"/>
          </a:p>
          <a:p>
            <a:pPr indent="0" lvl="0" marL="1371600" rtl="0" algn="l">
              <a:lnSpc>
                <a:spcPct val="95000"/>
              </a:lnSpc>
              <a:spcBef>
                <a:spcPts val="1200"/>
              </a:spcBef>
              <a:spcAft>
                <a:spcPts val="0"/>
              </a:spcAft>
              <a:buSzPts val="770"/>
              <a:buNone/>
            </a:pPr>
            <a:r>
              <a:t/>
            </a:r>
            <a:endParaRPr sz="1779"/>
          </a:p>
          <a:p>
            <a:pPr indent="0" lvl="0" marL="1371600" rtl="0" algn="l">
              <a:lnSpc>
                <a:spcPct val="95000"/>
              </a:lnSpc>
              <a:spcBef>
                <a:spcPts val="1200"/>
              </a:spcBef>
              <a:spcAft>
                <a:spcPts val="0"/>
              </a:spcAft>
              <a:buSzPts val="770"/>
              <a:buNone/>
            </a:pPr>
            <a:r>
              <a:t/>
            </a:r>
            <a:endParaRPr sz="1779"/>
          </a:p>
          <a:p>
            <a:pPr indent="0" lvl="0" marL="0" rtl="0" algn="l">
              <a:lnSpc>
                <a:spcPct val="95000"/>
              </a:lnSpc>
              <a:spcBef>
                <a:spcPts val="1200"/>
              </a:spcBef>
              <a:spcAft>
                <a:spcPts val="0"/>
              </a:spcAft>
              <a:buSzPts val="770"/>
              <a:buNone/>
            </a:pPr>
            <a:r>
              <a:rPr lang="en" sz="1779"/>
              <a:t>	</a:t>
            </a:r>
            <a:endParaRPr sz="1779"/>
          </a:p>
          <a:p>
            <a:pPr indent="0" lvl="0" marL="1828800" rtl="0" algn="l">
              <a:lnSpc>
                <a:spcPct val="95000"/>
              </a:lnSpc>
              <a:spcBef>
                <a:spcPts val="1200"/>
              </a:spcBef>
              <a:spcAft>
                <a:spcPts val="1200"/>
              </a:spcAft>
              <a:buSzPts val="770"/>
              <a:buNone/>
            </a:pPr>
            <a:r>
              <a:t/>
            </a:r>
            <a:endParaRPr sz="1850"/>
          </a:p>
        </p:txBody>
      </p:sp>
      <p:pic>
        <p:nvPicPr>
          <p:cNvPr id="415" name="Google Shape;415;p31"/>
          <p:cNvPicPr preferRelativeResize="0"/>
          <p:nvPr/>
        </p:nvPicPr>
        <p:blipFill rotWithShape="1">
          <a:blip r:embed="rId7">
            <a:alphaModFix/>
          </a:blip>
          <a:srcRect b="0" l="0" r="0" t="0"/>
          <a:stretch/>
        </p:blipFill>
        <p:spPr>
          <a:xfrm>
            <a:off x="4874100" y="3775151"/>
            <a:ext cx="1807974" cy="899475"/>
          </a:xfrm>
          <a:prstGeom prst="rect">
            <a:avLst/>
          </a:prstGeom>
          <a:noFill/>
          <a:ln>
            <a:noFill/>
          </a:ln>
        </p:spPr>
      </p:pic>
      <p:pic>
        <p:nvPicPr>
          <p:cNvPr id="416" name="Google Shape;416;p31"/>
          <p:cNvPicPr preferRelativeResize="0"/>
          <p:nvPr/>
        </p:nvPicPr>
        <p:blipFill rotWithShape="1">
          <a:blip r:embed="rId8">
            <a:alphaModFix/>
          </a:blip>
          <a:srcRect b="0" l="0" r="0" t="0"/>
          <a:stretch/>
        </p:blipFill>
        <p:spPr>
          <a:xfrm>
            <a:off x="6947800" y="3775150"/>
            <a:ext cx="1032375" cy="10323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2"/>
          <p:cNvSpPr txBox="1"/>
          <p:nvPr>
            <p:ph type="title"/>
          </p:nvPr>
        </p:nvSpPr>
        <p:spPr>
          <a:xfrm>
            <a:off x="223725" y="1453775"/>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Thank you!!! Questions ?</a:t>
            </a:r>
            <a:endParaRPr/>
          </a:p>
        </p:txBody>
      </p:sp>
      <p:sp>
        <p:nvSpPr>
          <p:cNvPr id="422" name="Google Shape;422;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pic>
        <p:nvPicPr>
          <p:cNvPr id="423" name="Google Shape;423;p32"/>
          <p:cNvPicPr preferRelativeResize="0"/>
          <p:nvPr/>
        </p:nvPicPr>
        <p:blipFill rotWithShape="1">
          <a:blip r:embed="rId3">
            <a:alphaModFix/>
          </a:blip>
          <a:srcRect b="0" l="0" r="0" t="0"/>
          <a:stretch/>
        </p:blipFill>
        <p:spPr>
          <a:xfrm>
            <a:off x="3471100" y="2444475"/>
            <a:ext cx="1811075" cy="1833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